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0" Type="http://schemas.openxmlformats.org/officeDocument/2006/relationships/slide" Target="slides/slide12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62aa24d7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62aa24d7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862aa24d7e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862aa24d7e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862aa24d7e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862aa24d7e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862aa24d7e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862aa24d7e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03472d9c5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03472d9c5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03472d9c5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03472d9c5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203472d9c5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203472d9c5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04486651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04486651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862aa24d7e_0_3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862aa24d7e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1862aa24d7e_0_3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1862aa24d7e_0_3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044866513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044866513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62aa24d7e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62aa24d7e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862aa24d7e_0_3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862aa24d7e_0_3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23d088f56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23d088f56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862aa24d7e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862aa24d7e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862aa24d7e_0_3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862aa24d7e_0_3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862aa24d7e_0_3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1862aa24d7e_0_3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862aa24d7e_0_3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1862aa24d7e_0_3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862aa24d7e_0_3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1862aa24d7e_0_3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1862aa24d7e_0_3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1862aa24d7e_0_3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862aa24d7e_0_3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862aa24d7e_0_3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1862aa24d7e_0_3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1862aa24d7e_0_3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2aa24d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2aa24d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123d088f56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123d088f56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24ac463d2d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24ac463d2d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862aa24d7e_0_3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862aa24d7e_0_3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1862aa24d7e_0_3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1862aa24d7e_0_3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1862aa24d7e_0_3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1862aa24d7e_0_3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03472d9c5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203472d9c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62aa24d7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62aa24d7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3318da7c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3318da7c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2aa24d7e_0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62aa24d7e_0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ac463d2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ac463d2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62aa24d7e_0_2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862aa24d7e_0_2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62aa24d7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62aa24d7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62aa24d7e_0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62aa24d7e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ac463d2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ac463d2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62aa24d7e_0_2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62aa24d7e_0_2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62aa24d7e_0_2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62aa24d7e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62aa24d7e_0_2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62aa24d7e_0_2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862aa24d7e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862aa24d7e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1214605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1214605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12a22847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12a22847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12a22847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12a22847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862aa24d7e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862aa24d7e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862aa24d7e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862aa24d7e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862aa24d7e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862aa24d7e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3364f04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3364f04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12a22847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112a22847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862aa24d7e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862aa24d7e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12a22847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12a22847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862aa24d7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862aa24d7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62aa24d7e_0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62aa24d7e_0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862aa24d7e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862aa24d7e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62aa24d7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862aa24d7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862aa24d7e_0_2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862aa24d7e_0_2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62aa24d7e_0_2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862aa24d7e_0_2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0239e208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0239e208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3472d9c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3472d9c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0239e2084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0239e2084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0239e20847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0239e2084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0239e2084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0239e2084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0239e20847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0239e20847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0239e20847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20239e20847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0239e20847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0239e20847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862aa24d7e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862aa24d7e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862aa24d7e_0_2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862aa24d7e_0_2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862aa24d7e_0_2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862aa24d7e_0_2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862aa24d7e_0_2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862aa24d7e_0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62aa24d7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62aa24d7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862aa24d7e_0_2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862aa24d7e_0_2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862aa24d7e_0_2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862aa24d7e_0_2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862aa24d7e_0_2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862aa24d7e_0_2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862aa24d7e_0_2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862aa24d7e_0_2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862aa24d7e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862aa24d7e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862aa24d7e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1862aa24d7e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862aa24d7e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862aa24d7e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03318da7c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03318da7c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862aa24d7e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862aa24d7e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862aa24d7e_0_2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862aa24d7e_0_2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62aa24d7e_0_1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62aa24d7e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862aa24d7e_0_2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862aa24d7e_0_2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862aa24d7e_0_2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862aa24d7e_0_2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862aa24d7e_0_2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862aa24d7e_0_2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862aa24d7e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862aa24d7e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862aa24d7e_0_2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862aa24d7e_0_2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862aa24d7e_0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862aa24d7e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862aa24d7e_0_2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862aa24d7e_0_2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862aa24d7e_0_2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862aa24d7e_0_2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862aa24d7e_0_2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1862aa24d7e_0_2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862aa24d7e_0_2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862aa24d7e_0_2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62aa24d7e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62aa24d7e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862aa24d7e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862aa24d7e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12a228474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112a22847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862aa24d7e_0_2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862aa24d7e_0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862aa24d7e_0_2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862aa24d7e_0_2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862aa24d7e_0_2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862aa24d7e_0_2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862aa24d7e_0_2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862aa24d7e_0_2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862aa24d7e_0_2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862aa24d7e_0_2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862aa24d7e_0_2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862aa24d7e_0_2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862aa24d7e_0_2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862aa24d7e_0_2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862aa24d7e_0_2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862aa24d7e_0_2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62aa24d7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62aa24d7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4ac463d2d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4ac463d2d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1862aa24d7e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1862aa24d7e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862aa24d7e_0_3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862aa24d7e_0_3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1862aa24d7e_0_3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1862aa24d7e_0_3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862aa24d7e_0_2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1862aa24d7e_0_2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862aa24d7e_0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862aa24d7e_0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862aa24d7e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862aa24d7e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862aa24d7e_0_3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862aa24d7e_0_3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862aa24d7e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862aa24d7e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12a228474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12a228474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62aa24d7e_0_1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62aa24d7e_0_1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4ac463d2d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4ac463d2d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03318da7c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03318da7c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112a228474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1112a228474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862aa24d7e_0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862aa24d7e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862aa24d7e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862aa24d7e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112a228474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112a228474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112a228474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112a228474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1112a228474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1112a228474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112a228474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112a228474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03364f04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03364f04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png"/><Relationship Id="rId4" Type="http://schemas.openxmlformats.org/officeDocument/2006/relationships/image" Target="../media/image73.png"/><Relationship Id="rId5" Type="http://schemas.openxmlformats.org/officeDocument/2006/relationships/image" Target="../media/image7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png"/><Relationship Id="rId4" Type="http://schemas.openxmlformats.org/officeDocument/2006/relationships/image" Target="../media/image77.png"/><Relationship Id="rId5" Type="http://schemas.openxmlformats.org/officeDocument/2006/relationships/image" Target="../media/image50.png"/><Relationship Id="rId6" Type="http://schemas.openxmlformats.org/officeDocument/2006/relationships/image" Target="../media/image8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png"/><Relationship Id="rId4" Type="http://schemas.openxmlformats.org/officeDocument/2006/relationships/image" Target="../media/image77.png"/><Relationship Id="rId5" Type="http://schemas.openxmlformats.org/officeDocument/2006/relationships/image" Target="../media/image50.png"/><Relationship Id="rId6" Type="http://schemas.openxmlformats.org/officeDocument/2006/relationships/image" Target="../media/image8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3.png"/><Relationship Id="rId4" Type="http://schemas.openxmlformats.org/officeDocument/2006/relationships/hyperlink" Target="https://pytorch.org/docs/stable/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png"/><Relationship Id="rId4" Type="http://schemas.openxmlformats.org/officeDocument/2006/relationships/image" Target="../media/image77.png"/><Relationship Id="rId5" Type="http://schemas.openxmlformats.org/officeDocument/2006/relationships/image" Target="../media/image5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png"/><Relationship Id="rId4" Type="http://schemas.openxmlformats.org/officeDocument/2006/relationships/image" Target="../media/image77.png"/><Relationship Id="rId5" Type="http://schemas.openxmlformats.org/officeDocument/2006/relationships/image" Target="../media/image85.png"/><Relationship Id="rId6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50.png"/><Relationship Id="rId4" Type="http://schemas.openxmlformats.org/officeDocument/2006/relationships/image" Target="../media/image7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50.png"/><Relationship Id="rId4" Type="http://schemas.openxmlformats.org/officeDocument/2006/relationships/image" Target="../media/image77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10" Type="http://schemas.openxmlformats.org/officeDocument/2006/relationships/image" Target="../media/image26.png"/><Relationship Id="rId9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9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9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40.png"/><Relationship Id="rId8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6.png"/><Relationship Id="rId8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gif"/><Relationship Id="rId5" Type="http://schemas.openxmlformats.org/officeDocument/2006/relationships/image" Target="../media/image8.gif"/><Relationship Id="rId6" Type="http://schemas.openxmlformats.org/officeDocument/2006/relationships/image" Target="../media/image12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gif"/><Relationship Id="rId4" Type="http://schemas.openxmlformats.org/officeDocument/2006/relationships/image" Target="../media/image4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gif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5.gif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gif"/><Relationship Id="rId4" Type="http://schemas.openxmlformats.org/officeDocument/2006/relationships/image" Target="../media/image45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5.gif"/><Relationship Id="rId4" Type="http://schemas.openxmlformats.org/officeDocument/2006/relationships/image" Target="../media/image45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5.gif"/><Relationship Id="rId4" Type="http://schemas.openxmlformats.org/officeDocument/2006/relationships/image" Target="../media/image45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5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58.png"/><Relationship Id="rId7" Type="http://schemas.openxmlformats.org/officeDocument/2006/relationships/image" Target="../media/image56.png"/><Relationship Id="rId8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gif"/><Relationship Id="rId5" Type="http://schemas.openxmlformats.org/officeDocument/2006/relationships/image" Target="../media/image8.gif"/><Relationship Id="rId6" Type="http://schemas.openxmlformats.org/officeDocument/2006/relationships/image" Target="../media/image12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61.png"/><Relationship Id="rId9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5" Type="http://schemas.openxmlformats.org/officeDocument/2006/relationships/image" Target="../media/image67.gif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5" Type="http://schemas.openxmlformats.org/officeDocument/2006/relationships/image" Target="../media/image67.gif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5" Type="http://schemas.openxmlformats.org/officeDocument/2006/relationships/image" Target="../media/image67.gif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2.png"/><Relationship Id="rId4" Type="http://schemas.openxmlformats.org/officeDocument/2006/relationships/image" Target="../media/image1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1.png"/><Relationship Id="rId7" Type="http://schemas.openxmlformats.org/officeDocument/2006/relationships/image" Target="../media/image64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1.png"/><Relationship Id="rId6" Type="http://schemas.openxmlformats.org/officeDocument/2006/relationships/image" Target="../media/image64.gif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gif"/><Relationship Id="rId4" Type="http://schemas.openxmlformats.org/officeDocument/2006/relationships/image" Target="../media/image5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gif"/><Relationship Id="rId5" Type="http://schemas.openxmlformats.org/officeDocument/2006/relationships/image" Target="../media/image8.gif"/><Relationship Id="rId6" Type="http://schemas.openxmlformats.org/officeDocument/2006/relationships/image" Target="../media/image12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Relationship Id="rId5" Type="http://schemas.openxmlformats.org/officeDocument/2006/relationships/image" Target="../media/image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png"/><Relationship Id="rId4" Type="http://schemas.openxmlformats.org/officeDocument/2006/relationships/image" Target="../media/image66.png"/><Relationship Id="rId5" Type="http://schemas.openxmlformats.org/officeDocument/2006/relationships/image" Target="../media/image7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5" Type="http://schemas.openxmlformats.org/officeDocument/2006/relationships/image" Target="../media/image60.png"/><Relationship Id="rId6" Type="http://schemas.openxmlformats.org/officeDocument/2006/relationships/image" Target="../media/image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Deep Learning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8" name="Google Shape;58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5" name="Google Shape;65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Introduction Series</a:t>
            </a:r>
            <a:endParaRPr b="1" sz="1200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52925" y="41969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Bryan Cardenas</a:t>
            </a:r>
            <a:endParaRPr b="1"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Caspar van Leeuwen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Monica Rotulo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Robert Jan Schlimbach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9" name="Google Shape;20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1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12"/>
          <p:cNvSpPr txBox="1"/>
          <p:nvPr/>
        </p:nvSpPr>
        <p:spPr>
          <a:xfrm>
            <a:off x="-654800" y="2758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How to train your NN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092" name="Google Shape;2092;p11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12"/>
          <p:cNvSpPr txBox="1"/>
          <p:nvPr/>
        </p:nvSpPr>
        <p:spPr>
          <a:xfrm>
            <a:off x="140250" y="1013875"/>
            <a:ext cx="256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neurons and layers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Define loss function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Forward propagate and compute loss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Compute gradient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Propagate backward</a:t>
            </a:r>
            <a:endParaRPr>
              <a:solidFill>
                <a:srgbClr val="8B5B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5B7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B5B74"/>
              </a:buClr>
              <a:buSzPts val="1400"/>
              <a:buChar char="❖"/>
            </a:pPr>
            <a:r>
              <a:rPr lang="en-GB">
                <a:solidFill>
                  <a:srgbClr val="8B5B74"/>
                </a:solidFill>
              </a:rPr>
              <a:t>Update weights</a:t>
            </a:r>
            <a:endParaRPr>
              <a:solidFill>
                <a:srgbClr val="8B5B74"/>
              </a:solidFill>
            </a:endParaRPr>
          </a:p>
        </p:txBody>
      </p:sp>
      <p:sp>
        <p:nvSpPr>
          <p:cNvPr id="2094" name="Google Shape;2094;p11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1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6" name="Google Shape;209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50" y="446500"/>
            <a:ext cx="307227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75" y="3499329"/>
            <a:ext cx="1994360" cy="115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13"/>
          <p:cNvSpPr txBox="1"/>
          <p:nvPr>
            <p:ph idx="1" type="subTitle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   PyTorch and Modularity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104" name="Google Shape;21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5" name="Google Shape;2105;p1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106" name="Google Shape;2106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1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2" name="Google Shape;2112;p1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113" name="Google Shape;2113;p1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3" name="Google Shape;21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1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1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114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Tensor: </a:t>
            </a:r>
            <a:r>
              <a:rPr lang="en-GB">
                <a:solidFill>
                  <a:srgbClr val="CCCCCC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b="1" lang="en-GB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b="1" lang="en-GB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29" name="Google Shape;212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1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5" name="Google Shape;213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11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11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1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15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-GB">
                <a:solidFill>
                  <a:srgbClr val="CCCCCC"/>
                </a:solidFill>
              </a:rPr>
              <a:t>(node) </a:t>
            </a:r>
            <a:r>
              <a:rPr b="1" lang="en-GB">
                <a:solidFill>
                  <a:srgbClr val="CCCCCC"/>
                </a:solidFill>
              </a:rPr>
              <a:t>Variable: </a:t>
            </a:r>
            <a:r>
              <a:rPr lang="en-GB">
                <a:solidFill>
                  <a:srgbClr val="CCCCCC"/>
                </a:solidFill>
              </a:rPr>
              <a:t>Node in the built computational graph; data, gradient storage</a:t>
            </a:r>
            <a:endParaRPr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b="1" lang="en-GB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41" name="Google Shape;214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7" name="Google Shape;21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16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-GB">
                <a:solidFill>
                  <a:srgbClr val="CCCCCC"/>
                </a:solidFill>
              </a:rPr>
              <a:t>(</a:t>
            </a:r>
            <a:r>
              <a:rPr lang="en-GB">
                <a:solidFill>
                  <a:srgbClr val="CCCCCC"/>
                </a:solidFill>
              </a:rPr>
              <a:t>NN) </a:t>
            </a:r>
            <a:r>
              <a:rPr b="1" lang="en-GB">
                <a:solidFill>
                  <a:srgbClr val="CCCCCC"/>
                </a:solidFill>
              </a:rPr>
              <a:t>Module: </a:t>
            </a:r>
            <a:r>
              <a:rPr lang="en-GB">
                <a:solidFill>
                  <a:srgbClr val="CCCCCC"/>
                </a:solidFill>
              </a:rPr>
              <a:t>A neural network layer, store the state and the weights of the neural network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53" name="Google Shape;215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9" name="Google Shape;215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1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17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65" name="Google Shape;216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1" name="Google Shape;217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1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1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18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77" name="Google Shape;217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4" name="Google Shape;21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1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11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1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19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90" name="Google Shape;219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19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192" name="Google Shape;2192;p119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193" name="Google Shape;2193;p119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194" name="Google Shape;2194;p119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5" name="Google Shape;2195;p119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6" name="Google Shape;2196;p119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97" name="Google Shape;2197;p119"/>
          <p:cNvCxnSpPr>
            <a:stCxn id="2191" idx="3"/>
            <a:endCxn id="2193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98" name="Google Shape;2198;p119"/>
          <p:cNvCxnSpPr>
            <a:stCxn id="2193" idx="3"/>
            <a:endCxn id="2194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99" name="Google Shape;2199;p119"/>
          <p:cNvCxnSpPr>
            <a:stCxn id="2194" idx="3"/>
            <a:endCxn id="2195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0" name="Google Shape;2200;p119"/>
          <p:cNvCxnSpPr>
            <a:stCxn id="2195" idx="3"/>
            <a:endCxn id="2196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1" name="Google Shape;2201;p119"/>
          <p:cNvCxnSpPr>
            <a:stCxn id="2192" idx="3"/>
            <a:endCxn id="2193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19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03" name="Google Shape;2203;p119"/>
          <p:cNvCxnSpPr>
            <a:stCxn id="2202" idx="3"/>
            <a:endCxn id="2194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19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05" name="Google Shape;2205;p119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06" name="Google Shape;2206;p119"/>
          <p:cNvCxnSpPr>
            <a:stCxn id="2204" idx="3"/>
            <a:endCxn id="2196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7" name="Google Shape;2207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3" name="Google Shape;22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2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2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2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0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19" name="Google Shape;221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120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21" name="Google Shape;2221;p120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222" name="Google Shape;2222;p120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23" name="Google Shape;2223;p120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4" name="Google Shape;2224;p120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5" name="Google Shape;2225;p120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26" name="Google Shape;2226;p120"/>
          <p:cNvCxnSpPr>
            <a:stCxn id="2220" idx="3"/>
            <a:endCxn id="2222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7" name="Google Shape;2227;p120"/>
          <p:cNvCxnSpPr>
            <a:stCxn id="2222" idx="3"/>
            <a:endCxn id="2223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8" name="Google Shape;2228;p120"/>
          <p:cNvCxnSpPr>
            <a:stCxn id="2223" idx="3"/>
            <a:endCxn id="2224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9" name="Google Shape;2229;p120"/>
          <p:cNvCxnSpPr>
            <a:stCxn id="2224" idx="3"/>
            <a:endCxn id="2225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30" name="Google Shape;2230;p120"/>
          <p:cNvCxnSpPr>
            <a:stCxn id="2225" idx="3"/>
            <a:endCxn id="2231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32" name="Google Shape;2232;p120"/>
          <p:cNvCxnSpPr>
            <a:stCxn id="2221" idx="3"/>
            <a:endCxn id="2222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0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34" name="Google Shape;2234;p120"/>
          <p:cNvCxnSpPr>
            <a:stCxn id="2233" idx="3"/>
            <a:endCxn id="2223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0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36" name="Google Shape;2236;p120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37" name="Google Shape;2237;p120"/>
          <p:cNvCxnSpPr>
            <a:stCxn id="2235" idx="3"/>
            <a:endCxn id="2225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8" name="Google Shape;2238;p120"/>
          <p:cNvCxnSpPr>
            <a:stCxn id="2236" idx="3"/>
            <a:endCxn id="2231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1" name="Google Shape;2231;p120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39" name="Google Shape;2239;p120"/>
          <p:cNvCxnSpPr>
            <a:stCxn id="2231" idx="3"/>
            <a:endCxn id="2240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40" name="Google Shape;2240;p120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1" name="Google Shape;2241;p120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2" name="Google Shape;2242;p120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3" name="Google Shape;2243;p120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4" name="Google Shape;2244;p120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5" name="Google Shape;2245;p120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46" name="Google Shape;2246;p120"/>
          <p:cNvCxnSpPr>
            <a:stCxn id="2240" idx="2"/>
            <a:endCxn id="2241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7" name="Google Shape;2247;p120"/>
          <p:cNvCxnSpPr>
            <a:stCxn id="2240" idx="2"/>
            <a:endCxn id="2242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8" name="Google Shape;2248;p120"/>
          <p:cNvCxnSpPr>
            <a:stCxn id="2241" idx="3"/>
            <a:endCxn id="2242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9" name="Google Shape;2249;p120"/>
          <p:cNvCxnSpPr>
            <a:stCxn id="2242" idx="2"/>
            <a:endCxn id="2243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0" name="Google Shape;2250;p120"/>
          <p:cNvCxnSpPr>
            <a:stCxn id="2243" idx="2"/>
            <a:endCxn id="2244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51" name="Google Shape;2251;p120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52" name="Google Shape;2252;p120"/>
          <p:cNvCxnSpPr>
            <a:stCxn id="2251" idx="3"/>
            <a:endCxn id="2244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3" name="Google Shape;2253;p120"/>
          <p:cNvCxnSpPr>
            <a:stCxn id="2244" idx="2"/>
            <a:endCxn id="2245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54" name="Google Shape;225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0" name="Google Shape;22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1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1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1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2266" name="Google Shape;226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21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268" name="Google Shape;2268;p121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269" name="Google Shape;2269;p121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70" name="Google Shape;2270;p121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71" name="Google Shape;2271;p121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72" name="Google Shape;2272;p121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73" name="Google Shape;2273;p121"/>
          <p:cNvCxnSpPr>
            <a:stCxn id="2267" idx="3"/>
            <a:endCxn id="2269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4" name="Google Shape;2274;p121"/>
          <p:cNvCxnSpPr>
            <a:stCxn id="2269" idx="3"/>
            <a:endCxn id="2270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5" name="Google Shape;2275;p121"/>
          <p:cNvCxnSpPr>
            <a:stCxn id="2270" idx="3"/>
            <a:endCxn id="2271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6" name="Google Shape;2276;p121"/>
          <p:cNvCxnSpPr>
            <a:stCxn id="2271" idx="3"/>
            <a:endCxn id="2272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7" name="Google Shape;2277;p121"/>
          <p:cNvCxnSpPr>
            <a:stCxn id="2272" idx="3"/>
            <a:endCxn id="2278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9" name="Google Shape;2279;p121"/>
          <p:cNvCxnSpPr>
            <a:stCxn id="2268" idx="3"/>
            <a:endCxn id="2269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0" name="Google Shape;2280;p121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281" name="Google Shape;2281;p121"/>
          <p:cNvCxnSpPr>
            <a:stCxn id="2280" idx="3"/>
            <a:endCxn id="2270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2" name="Google Shape;2282;p121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283" name="Google Shape;2283;p121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284" name="Google Shape;2284;p121"/>
          <p:cNvCxnSpPr>
            <a:stCxn id="2282" idx="3"/>
            <a:endCxn id="2272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5" name="Google Shape;2285;p121"/>
          <p:cNvCxnSpPr>
            <a:stCxn id="2283" idx="3"/>
            <a:endCxn id="2278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8" name="Google Shape;2278;p121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86" name="Google Shape;2286;p121"/>
          <p:cNvCxnSpPr>
            <a:stCxn id="2278" idx="3"/>
            <a:endCxn id="2287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87" name="Google Shape;2287;p121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8" name="Google Shape;2288;p121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9" name="Google Shape;2289;p121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90" name="Google Shape;2290;p121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91" name="Google Shape;2291;p121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92" name="Google Shape;2292;p121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93" name="Google Shape;2293;p121"/>
          <p:cNvCxnSpPr>
            <a:stCxn id="2287" idx="2"/>
            <a:endCxn id="2288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4" name="Google Shape;2294;p121"/>
          <p:cNvCxnSpPr>
            <a:stCxn id="2287" idx="2"/>
            <a:endCxn id="2289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5" name="Google Shape;2295;p121"/>
          <p:cNvCxnSpPr>
            <a:stCxn id="2288" idx="3"/>
            <a:endCxn id="2289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6" name="Google Shape;2296;p121"/>
          <p:cNvCxnSpPr>
            <a:stCxn id="2289" idx="2"/>
            <a:endCxn id="2290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7" name="Google Shape;2297;p121"/>
          <p:cNvCxnSpPr>
            <a:stCxn id="2290" idx="2"/>
            <a:endCxn id="2291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98" name="Google Shape;2298;p121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299" name="Google Shape;2299;p121"/>
          <p:cNvCxnSpPr>
            <a:stCxn id="2298" idx="3"/>
            <a:endCxn id="2291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00" name="Google Shape;2300;p121"/>
          <p:cNvCxnSpPr>
            <a:stCxn id="2291" idx="2"/>
            <a:endCxn id="2292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301" name="Google Shape;2301;p121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0" l="0" r="0" t="13978"/>
          <a:stretch/>
        </p:blipFill>
        <p:spPr>
          <a:xfrm>
            <a:off x="2101300" y="761425"/>
            <a:ext cx="7100625" cy="34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simple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8" name="Google Shape;230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Three Levels of Abstraction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F1C232"/>
                </a:solidFill>
              </a:rPr>
              <a:t>Tensor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imperative ndarray, possible to run on GPU/TPU</a:t>
            </a:r>
            <a:br>
              <a:rPr lang="en-GB">
                <a:solidFill>
                  <a:srgbClr val="303030"/>
                </a:solidFill>
              </a:rPr>
            </a:b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lang="en-GB">
                <a:solidFill>
                  <a:srgbClr val="303030"/>
                </a:solidFill>
              </a:rPr>
              <a:t>(node) </a:t>
            </a:r>
            <a:r>
              <a:rPr b="1" lang="en-GB">
                <a:solidFill>
                  <a:srgbClr val="F1C232"/>
                </a:solidFill>
              </a:rPr>
              <a:t>Variable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Node in the built computational graph; data, gradient storage</a:t>
            </a:r>
            <a:endParaRPr>
              <a:solidFill>
                <a:srgbClr val="30303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164F"/>
              </a:buClr>
              <a:buSzPts val="1400"/>
              <a:buAutoNum type="arabicPeriod"/>
            </a:pPr>
            <a:r>
              <a:rPr b="1" lang="en-GB">
                <a:solidFill>
                  <a:srgbClr val="303030"/>
                </a:solidFill>
              </a:rPr>
              <a:t>(</a:t>
            </a:r>
            <a:r>
              <a:rPr lang="en-GB">
                <a:solidFill>
                  <a:srgbClr val="303030"/>
                </a:solidFill>
              </a:rPr>
              <a:t>NN) </a:t>
            </a:r>
            <a:r>
              <a:rPr b="1" lang="en-GB">
                <a:solidFill>
                  <a:srgbClr val="F1C232"/>
                </a:solidFill>
              </a:rPr>
              <a:t>Module</a:t>
            </a:r>
            <a:r>
              <a:rPr b="1" lang="en-GB">
                <a:solidFill>
                  <a:srgbClr val="303030"/>
                </a:solidFill>
              </a:rPr>
              <a:t>: </a:t>
            </a:r>
            <a:r>
              <a:rPr lang="en-GB">
                <a:solidFill>
                  <a:srgbClr val="303030"/>
                </a:solidFill>
              </a:rPr>
              <a:t>A neural network layer, store the state and the weights of the neural network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314" name="Google Shape;231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22"/>
          <p:cNvSpPr/>
          <p:nvPr/>
        </p:nvSpPr>
        <p:spPr>
          <a:xfrm>
            <a:off x="3835975" y="121835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X</a:t>
            </a:r>
            <a:endParaRPr/>
          </a:p>
        </p:txBody>
      </p:sp>
      <p:sp>
        <p:nvSpPr>
          <p:cNvPr id="2316" name="Google Shape;2316;p122"/>
          <p:cNvSpPr/>
          <p:nvPr/>
        </p:nvSpPr>
        <p:spPr>
          <a:xfrm>
            <a:off x="3562625" y="1776225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_1</a:t>
            </a:r>
            <a:endParaRPr b="1" sz="800"/>
          </a:p>
        </p:txBody>
      </p:sp>
      <p:sp>
        <p:nvSpPr>
          <p:cNvPr id="2317" name="Google Shape;2317;p122"/>
          <p:cNvSpPr/>
          <p:nvPr/>
        </p:nvSpPr>
        <p:spPr>
          <a:xfrm>
            <a:off x="44278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dot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318" name="Google Shape;2318;p122"/>
          <p:cNvSpPr/>
          <p:nvPr/>
        </p:nvSpPr>
        <p:spPr>
          <a:xfrm>
            <a:off x="5019775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9" name="Google Shape;2319;p122"/>
          <p:cNvSpPr/>
          <p:nvPr/>
        </p:nvSpPr>
        <p:spPr>
          <a:xfrm>
            <a:off x="5686975" y="1218350"/>
            <a:ext cx="5697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relu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20" name="Google Shape;2320;p122"/>
          <p:cNvSpPr/>
          <p:nvPr/>
        </p:nvSpPr>
        <p:spPr>
          <a:xfrm>
            <a:off x="643441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21" name="Google Shape;2321;p122"/>
          <p:cNvCxnSpPr>
            <a:stCxn id="2315" idx="3"/>
            <a:endCxn id="2317" idx="1"/>
          </p:cNvCxnSpPr>
          <p:nvPr/>
        </p:nvCxnSpPr>
        <p:spPr>
          <a:xfrm>
            <a:off x="42679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2" name="Google Shape;2322;p122"/>
          <p:cNvCxnSpPr>
            <a:stCxn id="2317" idx="3"/>
            <a:endCxn id="2318" idx="1"/>
          </p:cNvCxnSpPr>
          <p:nvPr/>
        </p:nvCxnSpPr>
        <p:spPr>
          <a:xfrm>
            <a:off x="4859875" y="1345850"/>
            <a:ext cx="159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3" name="Google Shape;2323;p122"/>
          <p:cNvCxnSpPr>
            <a:stCxn id="2318" idx="3"/>
            <a:endCxn id="2319" idx="1"/>
          </p:cNvCxnSpPr>
          <p:nvPr/>
        </p:nvCxnSpPr>
        <p:spPr>
          <a:xfrm>
            <a:off x="5451775" y="1345850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4" name="Google Shape;2324;p122"/>
          <p:cNvCxnSpPr>
            <a:stCxn id="2319" idx="3"/>
            <a:endCxn id="2320" idx="1"/>
          </p:cNvCxnSpPr>
          <p:nvPr/>
        </p:nvCxnSpPr>
        <p:spPr>
          <a:xfrm>
            <a:off x="6256675" y="1345850"/>
            <a:ext cx="17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5" name="Google Shape;2325;p122"/>
          <p:cNvCxnSpPr>
            <a:stCxn id="2320" idx="3"/>
            <a:endCxn id="2326" idx="1"/>
          </p:cNvCxnSpPr>
          <p:nvPr/>
        </p:nvCxnSpPr>
        <p:spPr>
          <a:xfrm>
            <a:off x="6866413" y="1345850"/>
            <a:ext cx="258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7" name="Google Shape;2327;p122"/>
          <p:cNvCxnSpPr>
            <a:stCxn id="2316" idx="3"/>
            <a:endCxn id="2317" idx="1"/>
          </p:cNvCxnSpPr>
          <p:nvPr/>
        </p:nvCxnSpPr>
        <p:spPr>
          <a:xfrm flipH="1" rot="10800000">
            <a:off x="4054625" y="1345725"/>
            <a:ext cx="373200" cy="5580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8" name="Google Shape;2328;p122"/>
          <p:cNvSpPr/>
          <p:nvPr/>
        </p:nvSpPr>
        <p:spPr>
          <a:xfrm>
            <a:off x="4298650" y="1776225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_1</a:t>
            </a:r>
            <a:endParaRPr b="1" sz="800"/>
          </a:p>
        </p:txBody>
      </p:sp>
      <p:cxnSp>
        <p:nvCxnSpPr>
          <p:cNvPr id="2329" name="Google Shape;2329;p122"/>
          <p:cNvCxnSpPr>
            <a:stCxn id="2328" idx="3"/>
            <a:endCxn id="2318" idx="1"/>
          </p:cNvCxnSpPr>
          <p:nvPr/>
        </p:nvCxnSpPr>
        <p:spPr>
          <a:xfrm flipH="1" rot="10800000">
            <a:off x="4730650" y="1345725"/>
            <a:ext cx="289200" cy="558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0" name="Google Shape;2330;p122"/>
          <p:cNvSpPr/>
          <p:nvPr/>
        </p:nvSpPr>
        <p:spPr>
          <a:xfrm>
            <a:off x="5596025" y="1794450"/>
            <a:ext cx="49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 W</a:t>
            </a:r>
            <a:r>
              <a:rPr b="1" lang="en-GB" sz="800"/>
              <a:t>_2</a:t>
            </a:r>
            <a:endParaRPr b="1" sz="800"/>
          </a:p>
        </p:txBody>
      </p:sp>
      <p:sp>
        <p:nvSpPr>
          <p:cNvPr id="2331" name="Google Shape;2331;p122"/>
          <p:cNvSpPr/>
          <p:nvPr/>
        </p:nvSpPr>
        <p:spPr>
          <a:xfrm>
            <a:off x="6332050" y="1794450"/>
            <a:ext cx="432000" cy="255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</a:t>
            </a:r>
            <a:r>
              <a:rPr b="1" lang="en-GB" sz="800"/>
              <a:t>_2</a:t>
            </a:r>
            <a:endParaRPr b="1" sz="800"/>
          </a:p>
        </p:txBody>
      </p:sp>
      <p:cxnSp>
        <p:nvCxnSpPr>
          <p:cNvPr id="2332" name="Google Shape;2332;p122"/>
          <p:cNvCxnSpPr>
            <a:stCxn id="2330" idx="3"/>
            <a:endCxn id="2320" idx="1"/>
          </p:cNvCxnSpPr>
          <p:nvPr/>
        </p:nvCxnSpPr>
        <p:spPr>
          <a:xfrm flipH="1" rot="10800000">
            <a:off x="6088025" y="1345950"/>
            <a:ext cx="346500" cy="5760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3" name="Google Shape;2333;p122"/>
          <p:cNvCxnSpPr>
            <a:stCxn id="2331" idx="3"/>
            <a:endCxn id="2326" idx="1"/>
          </p:cNvCxnSpPr>
          <p:nvPr/>
        </p:nvCxnSpPr>
        <p:spPr>
          <a:xfrm flipH="1" rot="10800000">
            <a:off x="6764050" y="1345950"/>
            <a:ext cx="361200" cy="57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6" name="Google Shape;2326;p122"/>
          <p:cNvSpPr/>
          <p:nvPr/>
        </p:nvSpPr>
        <p:spPr>
          <a:xfrm>
            <a:off x="7125263" y="121835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+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34" name="Google Shape;2334;p122"/>
          <p:cNvCxnSpPr>
            <a:stCxn id="2326" idx="3"/>
            <a:endCxn id="2335" idx="1"/>
          </p:cNvCxnSpPr>
          <p:nvPr/>
        </p:nvCxnSpPr>
        <p:spPr>
          <a:xfrm>
            <a:off x="7557263" y="1345850"/>
            <a:ext cx="157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35" name="Google Shape;2335;p122"/>
          <p:cNvSpPr/>
          <p:nvPr/>
        </p:nvSpPr>
        <p:spPr>
          <a:xfrm>
            <a:off x="7715050" y="1218350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Exp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6" name="Google Shape;2336;p122"/>
          <p:cNvSpPr/>
          <p:nvPr/>
        </p:nvSpPr>
        <p:spPr>
          <a:xfrm>
            <a:off x="7256225" y="1826325"/>
            <a:ext cx="5265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Sum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7" name="Google Shape;2337;p122"/>
          <p:cNvSpPr/>
          <p:nvPr/>
        </p:nvSpPr>
        <p:spPr>
          <a:xfrm>
            <a:off x="8010000" y="1826325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8" name="Google Shape;2338;p122"/>
          <p:cNvSpPr/>
          <p:nvPr/>
        </p:nvSpPr>
        <p:spPr>
          <a:xfrm>
            <a:off x="8010000" y="2336363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log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9" name="Google Shape;2339;p122"/>
          <p:cNvSpPr/>
          <p:nvPr/>
        </p:nvSpPr>
        <p:spPr>
          <a:xfrm>
            <a:off x="8010000" y="2846400"/>
            <a:ext cx="43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dot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40" name="Google Shape;2340;p122"/>
          <p:cNvSpPr/>
          <p:nvPr/>
        </p:nvSpPr>
        <p:spPr>
          <a:xfrm>
            <a:off x="7980000" y="3385063"/>
            <a:ext cx="4920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neg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41" name="Google Shape;2341;p122"/>
          <p:cNvCxnSpPr>
            <a:stCxn id="2335" idx="2"/>
            <a:endCxn id="2336" idx="0"/>
          </p:cNvCxnSpPr>
          <p:nvPr/>
        </p:nvCxnSpPr>
        <p:spPr>
          <a:xfrm flipH="1">
            <a:off x="7519600" y="1473350"/>
            <a:ext cx="4587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2" name="Google Shape;2342;p122"/>
          <p:cNvCxnSpPr>
            <a:stCxn id="2335" idx="2"/>
            <a:endCxn id="2337" idx="0"/>
          </p:cNvCxnSpPr>
          <p:nvPr/>
        </p:nvCxnSpPr>
        <p:spPr>
          <a:xfrm>
            <a:off x="7978300" y="1473350"/>
            <a:ext cx="247800" cy="3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3" name="Google Shape;2343;p122"/>
          <p:cNvCxnSpPr>
            <a:stCxn id="2336" idx="3"/>
            <a:endCxn id="2337" idx="1"/>
          </p:cNvCxnSpPr>
          <p:nvPr/>
        </p:nvCxnSpPr>
        <p:spPr>
          <a:xfrm>
            <a:off x="7782725" y="1953825"/>
            <a:ext cx="227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4" name="Google Shape;2344;p122"/>
          <p:cNvCxnSpPr>
            <a:stCxn id="2337" idx="2"/>
            <a:endCxn id="2338" idx="0"/>
          </p:cNvCxnSpPr>
          <p:nvPr/>
        </p:nvCxnSpPr>
        <p:spPr>
          <a:xfrm>
            <a:off x="8226000" y="2081325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5" name="Google Shape;2345;p122"/>
          <p:cNvCxnSpPr>
            <a:stCxn id="2338" idx="2"/>
            <a:endCxn id="2339" idx="0"/>
          </p:cNvCxnSpPr>
          <p:nvPr/>
        </p:nvCxnSpPr>
        <p:spPr>
          <a:xfrm>
            <a:off x="8226000" y="2591363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46" name="Google Shape;2346;p122"/>
          <p:cNvSpPr/>
          <p:nvPr/>
        </p:nvSpPr>
        <p:spPr>
          <a:xfrm>
            <a:off x="7256225" y="2846400"/>
            <a:ext cx="432000" cy="255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y</a:t>
            </a:r>
            <a:endParaRPr/>
          </a:p>
        </p:txBody>
      </p:sp>
      <p:cxnSp>
        <p:nvCxnSpPr>
          <p:cNvPr id="2347" name="Google Shape;2347;p122"/>
          <p:cNvCxnSpPr>
            <a:stCxn id="2346" idx="3"/>
            <a:endCxn id="2339" idx="1"/>
          </p:cNvCxnSpPr>
          <p:nvPr/>
        </p:nvCxnSpPr>
        <p:spPr>
          <a:xfrm>
            <a:off x="7688225" y="2973900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8" name="Google Shape;2348;p122"/>
          <p:cNvCxnSpPr>
            <a:stCxn id="2339" idx="2"/>
            <a:endCxn id="2340" idx="0"/>
          </p:cNvCxnSpPr>
          <p:nvPr/>
        </p:nvCxnSpPr>
        <p:spPr>
          <a:xfrm>
            <a:off x="8226000" y="3101400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349" name="Google Shape;2349;p122"/>
          <p:cNvPicPr preferRelativeResize="0"/>
          <p:nvPr/>
        </p:nvPicPr>
        <p:blipFill rotWithShape="1">
          <a:blip r:embed="rId5">
            <a:alphaModFix/>
          </a:blip>
          <a:srcRect b="0" l="32185" r="0" t="0"/>
          <a:stretch/>
        </p:blipFill>
        <p:spPr>
          <a:xfrm>
            <a:off x="5474450" y="2662925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122"/>
          <p:cNvSpPr/>
          <p:nvPr/>
        </p:nvSpPr>
        <p:spPr>
          <a:xfrm>
            <a:off x="3271250" y="3843425"/>
            <a:ext cx="4036200" cy="1088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22"/>
          <p:cNvSpPr txBox="1"/>
          <p:nvPr/>
        </p:nvSpPr>
        <p:spPr>
          <a:xfrm>
            <a:off x="3256675" y="3827500"/>
            <a:ext cx="3385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 Pytorch will helps us with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Defining a dataset			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Automatic Gradient Computation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Defining Neural Networks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52" name="Google Shape;2352;p122"/>
          <p:cNvSpPr txBox="1"/>
          <p:nvPr/>
        </p:nvSpPr>
        <p:spPr>
          <a:xfrm>
            <a:off x="5841275" y="4178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Optimization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Scheduling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Distributing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353" name="Google Shape;2353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875" y="315625"/>
            <a:ext cx="2609154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" name="Google Shape;23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23"/>
          <p:cNvSpPr txBox="1"/>
          <p:nvPr/>
        </p:nvSpPr>
        <p:spPr>
          <a:xfrm>
            <a:off x="6029375" y="455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https://pytorch.org/docs/stable/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2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5" name="Google Shape;23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2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2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2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24"/>
          <p:cNvSpPr txBox="1"/>
          <p:nvPr/>
        </p:nvSpPr>
        <p:spPr>
          <a:xfrm>
            <a:off x="-13550" y="1345725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71" name="Google Shape;237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2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7" name="Google Shape;23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2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2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2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2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25"/>
          <p:cNvSpPr txBox="1"/>
          <p:nvPr/>
        </p:nvSpPr>
        <p:spPr>
          <a:xfrm>
            <a:off x="-13550" y="13457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83" name="Google Shape;238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2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9" name="Google Shape;23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2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12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2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2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26"/>
          <p:cNvSpPr txBox="1"/>
          <p:nvPr/>
        </p:nvSpPr>
        <p:spPr>
          <a:xfrm>
            <a:off x="-13550" y="13457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395" name="Google Shape;239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1" name="Google Shape;240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2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2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2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12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127"/>
          <p:cNvSpPr txBox="1"/>
          <p:nvPr/>
        </p:nvSpPr>
        <p:spPr>
          <a:xfrm>
            <a:off x="-13550" y="1345725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07" name="Google Shape;240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2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3" name="Google Shape;241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12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2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12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12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128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19" name="Google Shape;241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2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5" name="Google Shape;242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2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12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12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12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29"/>
          <p:cNvSpPr txBox="1"/>
          <p:nvPr/>
        </p:nvSpPr>
        <p:spPr>
          <a:xfrm>
            <a:off x="-13550" y="1345725"/>
            <a:ext cx="3000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31" name="Google Shape;243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3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7" name="Google Shape;24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Google Shape;2438;p1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3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13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3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130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43" name="Google Shape;244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0" name="Google Shape;245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3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3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A89F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3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31"/>
          <p:cNvSpPr txBox="1"/>
          <p:nvPr/>
        </p:nvSpPr>
        <p:spPr>
          <a:xfrm>
            <a:off x="-13550" y="13457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General Training Structure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645AD"/>
                </a:solidFill>
              </a:rPr>
              <a:t>data loader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8761D"/>
                </a:solidFill>
              </a:rPr>
              <a:t>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loss function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For every datapoint, y in </a:t>
            </a:r>
            <a:r>
              <a:rPr b="1" lang="en-GB" sz="1200">
                <a:solidFill>
                  <a:srgbClr val="0645AD"/>
                </a:solidFill>
              </a:rPr>
              <a:t>data_loader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.zero_grad()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= </a:t>
            </a:r>
            <a:r>
              <a:rPr b="1" lang="en-GB" sz="1200">
                <a:solidFill>
                  <a:srgbClr val="38761D"/>
                </a:solidFill>
              </a:rPr>
              <a:t>model</a:t>
            </a:r>
            <a:r>
              <a:rPr lang="en-GB" sz="1200">
                <a:solidFill>
                  <a:schemeClr val="dk1"/>
                </a:solidFill>
              </a:rPr>
              <a:t>(datapoint)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 = </a:t>
            </a:r>
            <a:r>
              <a:rPr b="1" lang="en-GB" sz="1200">
                <a:solidFill>
                  <a:srgbClr val="990000"/>
                </a:solidFill>
              </a:rPr>
              <a:t>loss_function</a:t>
            </a:r>
            <a:r>
              <a:rPr lang="en-GB" sz="1200">
                <a:solidFill>
                  <a:schemeClr val="dk1"/>
                </a:solidFill>
              </a:rPr>
              <a:t>(prediction, y)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loss.backward()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69138"/>
                </a:solidFill>
              </a:rPr>
              <a:t>optimizer</a:t>
            </a:r>
            <a:r>
              <a:rPr lang="en-GB" sz="1200">
                <a:solidFill>
                  <a:schemeClr val="dk1"/>
                </a:solidFill>
              </a:rPr>
              <a:t>.step()</a:t>
            </a:r>
            <a:endParaRPr b="1">
              <a:solidFill>
                <a:srgbClr val="303030"/>
              </a:solidFill>
            </a:endParaRPr>
          </a:p>
        </p:txBody>
      </p:sp>
      <p:pic>
        <p:nvPicPr>
          <p:cNvPr id="2456" name="Google Shape;245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5" y="368500"/>
            <a:ext cx="1877647" cy="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31"/>
          <p:cNvPicPr preferRelativeResize="0"/>
          <p:nvPr/>
        </p:nvPicPr>
        <p:blipFill rotWithShape="1">
          <a:blip r:embed="rId5">
            <a:alphaModFix/>
          </a:blip>
          <a:srcRect b="0" l="0" r="4425" t="0"/>
          <a:stretch/>
        </p:blipFill>
        <p:spPr>
          <a:xfrm>
            <a:off x="3147600" y="525925"/>
            <a:ext cx="5927549" cy="1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9" y="4369450"/>
            <a:ext cx="1847376" cy="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Why Machine Learning?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2825" y="1035625"/>
            <a:ext cx="217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Think of a </a:t>
            </a:r>
            <a:r>
              <a:rPr i="1" lang="en-GB" sz="1800">
                <a:solidFill>
                  <a:srgbClr val="8C0D4C"/>
                </a:solidFill>
              </a:rPr>
              <a:t>hard</a:t>
            </a:r>
            <a:r>
              <a:rPr lang="en-GB" sz="1800">
                <a:solidFill>
                  <a:srgbClr val="8C0D4C"/>
                </a:solidFill>
              </a:rPr>
              <a:t> </a:t>
            </a:r>
            <a:r>
              <a:rPr b="1" lang="en-GB" sz="1800">
                <a:solidFill>
                  <a:srgbClr val="8C0D4C"/>
                </a:solidFill>
              </a:rPr>
              <a:t>decision tree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00" y="1118175"/>
            <a:ext cx="5837676" cy="3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32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132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pic>
        <p:nvPicPr>
          <p:cNvPr id="2465" name="Google Shape;24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33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33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3" name="Google Shape;2473;p133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33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Google Shape;247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34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134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2" name="Google Shape;2482;p134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34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84" name="Google Shape;2484;p134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5" name="Google Shape;2485;p134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0" name="Google Shape;249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35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35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4" name="Google Shape;2494;p135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35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496" name="Google Shape;2496;p135"/>
          <p:cNvSpPr/>
          <p:nvPr/>
        </p:nvSpPr>
        <p:spPr>
          <a:xfrm>
            <a:off x="376625" y="2429207"/>
            <a:ext cx="3618900" cy="9012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97" name="Google Shape;2497;p135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36"/>
          <p:cNvSpPr/>
          <p:nvPr/>
        </p:nvSpPr>
        <p:spPr>
          <a:xfrm>
            <a:off x="376625" y="2429207"/>
            <a:ext cx="3618900" cy="901243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503" name="Google Shape;25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3443575"/>
            <a:ext cx="2974050" cy="1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75" y="346975"/>
            <a:ext cx="1877647" cy="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136"/>
          <p:cNvSpPr/>
          <p:nvPr/>
        </p:nvSpPr>
        <p:spPr>
          <a:xfrm>
            <a:off x="2804400" y="1153213"/>
            <a:ext cx="2430300" cy="11682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6" name="Google Shape;250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150" y="1153225"/>
            <a:ext cx="2469124" cy="1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150" y="3075200"/>
            <a:ext cx="2346125" cy="1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36"/>
          <p:cNvSpPr/>
          <p:nvPr/>
        </p:nvSpPr>
        <p:spPr>
          <a:xfrm>
            <a:off x="376625" y="1174975"/>
            <a:ext cx="2325000" cy="100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36"/>
          <p:cNvSpPr txBox="1"/>
          <p:nvPr/>
        </p:nvSpPr>
        <p:spPr>
          <a:xfrm>
            <a:off x="555950" y="1189875"/>
            <a:ext cx="204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Data: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d_1 = [0.9, -0.2], 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d_2 = [0.75, 0.6],y = 1 </a:t>
            </a:r>
            <a:endParaRPr/>
          </a:p>
        </p:txBody>
      </p:sp>
      <p:sp>
        <p:nvSpPr>
          <p:cNvPr id="2510" name="Google Shape;2510;p136"/>
          <p:cNvSpPr txBox="1"/>
          <p:nvPr/>
        </p:nvSpPr>
        <p:spPr>
          <a:xfrm>
            <a:off x="565050" y="2444643"/>
            <a:ext cx="396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=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 = 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= Binary Cross Entropy</a:t>
            </a:r>
            <a:endParaRPr/>
          </a:p>
        </p:txBody>
      </p:sp>
      <p:sp>
        <p:nvSpPr>
          <p:cNvPr id="2511" name="Google Shape;2511;p136"/>
          <p:cNvSpPr txBox="1"/>
          <p:nvPr/>
        </p:nvSpPr>
        <p:spPr>
          <a:xfrm>
            <a:off x="2847400" y="1111163"/>
            <a:ext cx="32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Define</a:t>
            </a:r>
            <a:r>
              <a:rPr lang="en-GB">
                <a:solidFill>
                  <a:schemeClr val="lt1"/>
                </a:solidFill>
              </a:rPr>
              <a:t> Neural Network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size of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One hidden layer of 8 nodes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 output node (binary)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7"/>
          <p:cNvSpPr txBox="1"/>
          <p:nvPr/>
        </p:nvSpPr>
        <p:spPr>
          <a:xfrm>
            <a:off x="152925" y="41969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Bryan Cardenas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Monica Rotulo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Caspar van Leeuwen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9145E"/>
                </a:solidFill>
              </a:rPr>
              <a:t>Robert Jan Schlimbach</a:t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145E"/>
              </a:solidFill>
            </a:endParaRPr>
          </a:p>
        </p:txBody>
      </p:sp>
      <p:sp>
        <p:nvSpPr>
          <p:cNvPr id="2517" name="Google Shape;2517;p137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37"/>
          <p:cNvSpPr txBox="1"/>
          <p:nvPr>
            <p:ph idx="1" type="subTitle"/>
          </p:nvPr>
        </p:nvSpPr>
        <p:spPr>
          <a:xfrm>
            <a:off x="0" y="1943700"/>
            <a:ext cx="91440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9145E"/>
                </a:solidFill>
              </a:rPr>
              <a:t>Fin</a:t>
            </a:r>
            <a:endParaRPr b="1" sz="3000"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519" name="Google Shape;25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0" name="Google Shape;2520;p1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521" name="Google Shape;2521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6" name="Google Shape;2526;p137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7" name="Google Shape;2527;p137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2528" name="Google Shape;2528;p1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3" name="Google Shape;2533;p137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A9145E"/>
                </a:solidFill>
              </a:rPr>
              <a:t>HPML Group 11/01/2023</a:t>
            </a:r>
            <a:endParaRPr b="1" sz="1000">
              <a:solidFill>
                <a:srgbClr val="A9145E"/>
              </a:solidFill>
            </a:endParaRPr>
          </a:p>
        </p:txBody>
      </p:sp>
      <p:sp>
        <p:nvSpPr>
          <p:cNvPr id="2534" name="Google Shape;2534;p137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Introduction Series</a:t>
            </a:r>
            <a:endParaRPr b="1" sz="1200">
              <a:solidFill>
                <a:srgbClr val="A9145E"/>
              </a:solidFill>
            </a:endParaRPr>
          </a:p>
        </p:txBody>
      </p:sp>
      <p:sp>
        <p:nvSpPr>
          <p:cNvPr id="2535" name="Google Shape;2535;p137"/>
          <p:cNvSpPr txBox="1"/>
          <p:nvPr/>
        </p:nvSpPr>
        <p:spPr>
          <a:xfrm>
            <a:off x="2197775" y="3075500"/>
            <a:ext cx="504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9145E"/>
                </a:solidFill>
              </a:rPr>
              <a:t>https://jupyter.snellius.surf.nl/jhssrf004</a:t>
            </a:r>
            <a:endParaRPr b="1" sz="20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-59225" y="-32450"/>
            <a:ext cx="25947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4" y="0"/>
            <a:ext cx="1737175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398" y="14875"/>
            <a:ext cx="2148875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275" y="14875"/>
            <a:ext cx="2702550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475" y="1624475"/>
            <a:ext cx="3651774" cy="18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250" y="1624475"/>
            <a:ext cx="2956751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5475" y="3456075"/>
            <a:ext cx="6608525" cy="16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08625" y="161800"/>
            <a:ext cx="230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</a:rPr>
              <a:t>What is a dog?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03175" y="1509750"/>
            <a:ext cx="2057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Uncountable</a:t>
            </a:r>
            <a:r>
              <a:rPr lang="en-GB">
                <a:solidFill>
                  <a:schemeClr val="lt1"/>
                </a:solidFill>
              </a:rPr>
              <a:t> features that define a dog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want an automatic way of learning these features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Driven by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854843" y="4458781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Neural Networks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45" name="Google Shape;245;p2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46" name="Google Shape;246;p2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52" name="Google Shape;252;p2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Categories of Machine Learning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1039975" y="1308063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Supervised 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7"/>
          <p:cNvGrpSpPr/>
          <p:nvPr/>
        </p:nvGrpSpPr>
        <p:grpSpPr>
          <a:xfrm>
            <a:off x="1134850" y="3101252"/>
            <a:ext cx="1930738" cy="1622200"/>
            <a:chOff x="207500" y="1843240"/>
            <a:chExt cx="3500250" cy="2940900"/>
          </a:xfrm>
        </p:grpSpPr>
        <p:cxnSp>
          <p:nvCxnSpPr>
            <p:cNvPr id="267" name="Google Shape;267;p2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" name="Google Shape;268;p2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8" name="Google Shape;288;p2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89" name="Google Shape;28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1" name="Google Shape;291;p27"/>
          <p:cNvCxnSpPr/>
          <p:nvPr/>
        </p:nvCxnSpPr>
        <p:spPr>
          <a:xfrm flipH="1" rot="10800000">
            <a:off x="1962074" y="2979753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7"/>
          <p:cNvSpPr txBox="1"/>
          <p:nvPr/>
        </p:nvSpPr>
        <p:spPr>
          <a:xfrm>
            <a:off x="4036125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Unsupervised 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93" name="Google Shape;293;p27"/>
          <p:cNvSpPr txBox="1"/>
          <p:nvPr/>
        </p:nvSpPr>
        <p:spPr>
          <a:xfrm>
            <a:off x="6694350" y="1307625"/>
            <a:ext cx="29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C0D4C"/>
                </a:solidFill>
              </a:rPr>
              <a:t>Reinforcement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grpSp>
        <p:nvGrpSpPr>
          <p:cNvPr id="294" name="Google Shape;294;p27"/>
          <p:cNvGrpSpPr/>
          <p:nvPr/>
        </p:nvGrpSpPr>
        <p:grpSpPr>
          <a:xfrm>
            <a:off x="3810775" y="3083000"/>
            <a:ext cx="2034000" cy="1658702"/>
            <a:chOff x="3830225" y="2571750"/>
            <a:chExt cx="2034000" cy="1658702"/>
          </a:xfrm>
        </p:grpSpPr>
        <p:grpSp>
          <p:nvGrpSpPr>
            <p:cNvPr id="295" name="Google Shape;295;p27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296" name="Google Shape;296;p27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7" name="Google Shape;297;p27"/>
              <p:cNvSpPr/>
              <p:nvPr/>
            </p:nvSpPr>
            <p:spPr>
              <a:xfrm>
                <a:off x="946666" y="208605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1137734" y="227712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846180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1037248" y="284813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1228379" y="265706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846180" y="3456281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1756637" y="318707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435593" y="385703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62666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3123513" y="381346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3503455" y="3546926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783408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1947705" y="3378143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1806002" y="2483360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538394" y="2037662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817729" y="4239169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136391" y="37663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3412811" y="404810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279759" y="2848131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17" name="Google Shape;317;p27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318" name="Google Shape;318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27"/>
            <p:cNvSpPr/>
            <p:nvPr/>
          </p:nvSpPr>
          <p:spPr>
            <a:xfrm>
              <a:off x="4036125" y="2571750"/>
              <a:ext cx="1020000" cy="10200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844225" y="3054425"/>
              <a:ext cx="1020000" cy="1020000"/>
            </a:xfrm>
            <a:prstGeom prst="ellipse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2" name="Google Shape;3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550" y="2816550"/>
            <a:ext cx="2206400" cy="17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1060825" y="1900725"/>
            <a:ext cx="286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Learn from labels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Regression, Classification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36505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Detect Patterns in the data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Clustering, Dimensionality Reduction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59497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01.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3586375" y="911788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02.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6301425" y="867550"/>
            <a:ext cx="6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8C0D4C"/>
                </a:solidFill>
              </a:rPr>
              <a:t>03.</a:t>
            </a:r>
            <a:endParaRPr b="1" sz="1800">
              <a:solidFill>
                <a:srgbClr val="8C0D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C0D4C"/>
              </a:solidFill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6518700" y="1900725"/>
            <a:ext cx="32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Learn from the environment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</a:rPr>
              <a:t>Control, gaming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Biological Neuron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50" y="2232925"/>
            <a:ext cx="4807439" cy="27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Biological Neuron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45" name="Google Shape;3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50" y="2760173"/>
            <a:ext cx="3363950" cy="25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525" y="257500"/>
            <a:ext cx="2169225" cy="29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 rotWithShape="1">
          <a:blip r:embed="rId6">
            <a:alphaModFix/>
          </a:blip>
          <a:srcRect b="2792" l="1098" r="853" t="2849"/>
          <a:stretch/>
        </p:blipFill>
        <p:spPr>
          <a:xfrm>
            <a:off x="233113" y="3139663"/>
            <a:ext cx="3123025" cy="16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9"/>
          <p:cNvSpPr/>
          <p:nvPr/>
        </p:nvSpPr>
        <p:spPr>
          <a:xfrm>
            <a:off x="465700" y="1001732"/>
            <a:ext cx="3363900" cy="10383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 txBox="1"/>
          <p:nvPr/>
        </p:nvSpPr>
        <p:spPr>
          <a:xfrm>
            <a:off x="505150" y="1049125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A neuron inhibits or excites a signal picked up from its receivers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Only fires if a threshold is reached and is connected to thousands of others.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3936075" y="1001725"/>
            <a:ext cx="1265700" cy="10314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 txBox="1"/>
          <p:nvPr/>
        </p:nvSpPr>
        <p:spPr>
          <a:xfrm>
            <a:off x="3974925" y="1029150"/>
            <a:ext cx="1188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Humans have around 80 billion neurons and trillions of connections</a:t>
            </a:r>
            <a:endParaRPr sz="11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59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0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61" name="Google Shape;361;p30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" name="Google Shape;367;p30"/>
            <p:cNvCxnSpPr>
              <a:stCxn id="361" idx="6"/>
              <a:endCxn id="364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30"/>
            <p:cNvCxnSpPr>
              <a:stCxn id="362" idx="6"/>
              <a:endCxn id="364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30"/>
            <p:cNvCxnSpPr>
              <a:stCxn id="363" idx="6"/>
              <a:endCxn id="365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0"/>
            <p:cNvCxnSpPr>
              <a:stCxn id="365" idx="2"/>
              <a:endCxn id="362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0"/>
            <p:cNvCxnSpPr>
              <a:stCxn id="365" idx="6"/>
              <a:endCxn id="366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0"/>
            <p:cNvCxnSpPr>
              <a:stCxn id="366" idx="2"/>
              <a:endCxn id="364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73" name="Google Shape;3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" name="Google Shape;377;p30"/>
          <p:cNvCxnSpPr>
            <a:stCxn id="363" idx="6"/>
            <a:endCxn id="364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30"/>
          <p:cNvCxnSpPr>
            <a:stCxn id="361" idx="6"/>
            <a:endCxn id="365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9" name="Google Shape;3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393" name="Google Shape;393;p31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" name="Google Shape;399;p31"/>
            <p:cNvCxnSpPr>
              <a:stCxn id="393" idx="6"/>
              <a:endCxn id="39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31"/>
            <p:cNvCxnSpPr>
              <a:stCxn id="394" idx="6"/>
              <a:endCxn id="396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1"/>
            <p:cNvCxnSpPr>
              <a:stCxn id="395" idx="6"/>
              <a:endCxn id="397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31"/>
            <p:cNvCxnSpPr>
              <a:stCxn id="397" idx="2"/>
              <a:endCxn id="39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1"/>
            <p:cNvCxnSpPr>
              <a:stCxn id="397" idx="6"/>
              <a:endCxn id="398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31"/>
            <p:cNvCxnSpPr>
              <a:stCxn id="398" idx="2"/>
              <a:endCxn id="39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5" name="Google Shape;4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" name="Google Shape;409;p31"/>
          <p:cNvCxnSpPr>
            <a:stCxn id="395" idx="6"/>
            <a:endCxn id="396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1"/>
          <p:cNvCxnSpPr>
            <a:stCxn id="393" idx="6"/>
            <a:endCxn id="397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1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12" name="Google Shape;4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4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80" name="Google Shape;80;p14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86" name="Google Shape;86;p14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43825" y="0"/>
            <a:ext cx="392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</a:rPr>
              <a:t> </a:t>
            </a:r>
            <a:r>
              <a:rPr b="1" lang="en-GB" sz="3400">
                <a:solidFill>
                  <a:schemeClr val="lt1"/>
                </a:solidFill>
              </a:rPr>
              <a:t>Prerequisites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710950" y="2136675"/>
            <a:ext cx="4124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Programming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 / Python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Statistics, Calculus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Machine Learning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Parallel Computing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2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27" name="Google Shape;427;p32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" name="Google Shape;433;p32"/>
            <p:cNvCxnSpPr>
              <a:stCxn id="427" idx="6"/>
              <a:endCxn id="430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32"/>
            <p:cNvCxnSpPr>
              <a:stCxn id="428" idx="6"/>
              <a:endCxn id="430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32"/>
            <p:cNvCxnSpPr>
              <a:stCxn id="429" idx="6"/>
              <a:endCxn id="431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32"/>
            <p:cNvCxnSpPr>
              <a:stCxn id="431" idx="2"/>
              <a:endCxn id="428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32"/>
            <p:cNvCxnSpPr>
              <a:stCxn id="431" idx="6"/>
              <a:endCxn id="432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32"/>
            <p:cNvCxnSpPr>
              <a:stCxn id="432" idx="2"/>
              <a:endCxn id="430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39" name="Google Shape;4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3" name="Google Shape;443;p32"/>
          <p:cNvCxnSpPr>
            <a:stCxn id="429" idx="6"/>
            <a:endCxn id="430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2"/>
          <p:cNvCxnSpPr>
            <a:stCxn id="427" idx="6"/>
            <a:endCxn id="431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2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46" name="Google Shape;4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33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62" name="Google Shape;462;p3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8" name="Google Shape;468;p33"/>
            <p:cNvCxnSpPr>
              <a:stCxn id="462" idx="6"/>
              <a:endCxn id="46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33"/>
            <p:cNvCxnSpPr>
              <a:stCxn id="463" idx="6"/>
              <a:endCxn id="465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33"/>
            <p:cNvCxnSpPr>
              <a:stCxn id="464" idx="6"/>
              <a:endCxn id="466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33"/>
            <p:cNvCxnSpPr>
              <a:stCxn id="466" idx="2"/>
              <a:endCxn id="46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33"/>
            <p:cNvCxnSpPr>
              <a:stCxn id="466" idx="6"/>
              <a:endCxn id="467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33"/>
            <p:cNvCxnSpPr>
              <a:stCxn id="467" idx="2"/>
              <a:endCxn id="46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74" name="Google Shape;4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3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478" name="Google Shape;478;p3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9" name="Google Shape;479;p33"/>
          <p:cNvCxnSpPr>
            <a:stCxn id="464" idx="6"/>
            <a:endCxn id="465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3"/>
          <p:cNvCxnSpPr>
            <a:stCxn id="462" idx="6"/>
            <a:endCxn id="466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33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482" name="Google Shape;48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3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34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498" name="Google Shape;498;p3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4" name="Google Shape;504;p34"/>
            <p:cNvCxnSpPr>
              <a:stCxn id="498" idx="6"/>
              <a:endCxn id="5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34"/>
            <p:cNvCxnSpPr>
              <a:stCxn id="499" idx="6"/>
              <a:endCxn id="501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34"/>
            <p:cNvCxnSpPr>
              <a:stCxn id="500" idx="6"/>
              <a:endCxn id="502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34"/>
            <p:cNvCxnSpPr>
              <a:stCxn id="502" idx="2"/>
              <a:endCxn id="4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34"/>
            <p:cNvCxnSpPr>
              <a:stCxn id="502" idx="6"/>
              <a:endCxn id="503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34"/>
            <p:cNvCxnSpPr>
              <a:stCxn id="503" idx="2"/>
              <a:endCxn id="5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10" name="Google Shape;5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4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34"/>
          <p:cNvCxnSpPr>
            <a:stCxn id="500" idx="6"/>
            <a:endCxn id="501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34"/>
          <p:cNvCxnSpPr>
            <a:stCxn id="498" idx="6"/>
            <a:endCxn id="502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4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  <p:pic>
        <p:nvPicPr>
          <p:cNvPr id="524" name="Google Shape;52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/>
          <p:nvPr/>
        </p:nvSpPr>
        <p:spPr>
          <a:xfrm>
            <a:off x="6566575" y="947100"/>
            <a:ext cx="2443200" cy="76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32" name="Google Shape;532;p3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Anatomy of an Artificial Neural Network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533" name="Google Shape;5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35"/>
          <p:cNvGrpSpPr/>
          <p:nvPr/>
        </p:nvGrpSpPr>
        <p:grpSpPr>
          <a:xfrm>
            <a:off x="3890296" y="1634686"/>
            <a:ext cx="2588511" cy="2401537"/>
            <a:chOff x="4754950" y="1923350"/>
            <a:chExt cx="537850" cy="499000"/>
          </a:xfrm>
        </p:grpSpPr>
        <p:sp>
          <p:nvSpPr>
            <p:cNvPr id="535" name="Google Shape;535;p3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1" name="Google Shape;541;p35"/>
            <p:cNvCxnSpPr>
              <a:stCxn id="535" idx="6"/>
              <a:endCxn id="538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35"/>
            <p:cNvCxnSpPr>
              <a:stCxn id="536" idx="6"/>
              <a:endCxn id="538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35"/>
            <p:cNvCxnSpPr>
              <a:stCxn id="537" idx="6"/>
              <a:endCxn id="539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35"/>
            <p:cNvCxnSpPr>
              <a:stCxn id="539" idx="2"/>
              <a:endCxn id="536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35"/>
            <p:cNvCxnSpPr>
              <a:stCxn id="539" idx="6"/>
              <a:endCxn id="540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35"/>
            <p:cNvCxnSpPr>
              <a:stCxn id="540" idx="2"/>
              <a:endCxn id="538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47" name="Google Shape;5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825" y="2662597"/>
            <a:ext cx="17975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4246475"/>
            <a:ext cx="1144325" cy="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5"/>
          <p:cNvSpPr txBox="1"/>
          <p:nvPr/>
        </p:nvSpPr>
        <p:spPr>
          <a:xfrm>
            <a:off x="276325" y="1043400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C1130"/>
                </a:solidFill>
              </a:rPr>
              <a:t>Don’t model the biological neuron </a:t>
            </a:r>
            <a:r>
              <a:rPr b="1" lang="en-GB">
                <a:solidFill>
                  <a:srgbClr val="4C1130"/>
                </a:solidFill>
              </a:rPr>
              <a:t>precisely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2" name="Google Shape;552;p35"/>
          <p:cNvCxnSpPr>
            <a:stCxn id="537" idx="6"/>
            <a:endCxn id="538" idx="2"/>
          </p:cNvCxnSpPr>
          <p:nvPr/>
        </p:nvCxnSpPr>
        <p:spPr>
          <a:xfrm flipH="1" rot="10800000">
            <a:off x="4544342" y="2457000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35"/>
          <p:cNvCxnSpPr>
            <a:stCxn id="535" idx="6"/>
            <a:endCxn id="539" idx="2"/>
          </p:cNvCxnSpPr>
          <p:nvPr/>
        </p:nvCxnSpPr>
        <p:spPr>
          <a:xfrm>
            <a:off x="4544342" y="1961709"/>
            <a:ext cx="313200" cy="12522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35"/>
          <p:cNvSpPr txBox="1"/>
          <p:nvPr/>
        </p:nvSpPr>
        <p:spPr>
          <a:xfrm>
            <a:off x="301200" y="1913163"/>
            <a:ext cx="22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Inputs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Bias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Weights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Dot product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-GB" sz="1200"/>
              <a:t>Non-linear activation</a:t>
            </a:r>
            <a:endParaRPr sz="1200"/>
          </a:p>
        </p:txBody>
      </p:sp>
      <p:pic>
        <p:nvPicPr>
          <p:cNvPr id="555" name="Google Shape;55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875" y="2776475"/>
            <a:ext cx="282350" cy="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413" y="3670338"/>
            <a:ext cx="282350" cy="1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38" y="1913175"/>
            <a:ext cx="207930" cy="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291" y="1844400"/>
            <a:ext cx="282350" cy="18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9750" y="2457000"/>
            <a:ext cx="207925" cy="1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5"/>
          <p:cNvSpPr txBox="1"/>
          <p:nvPr/>
        </p:nvSpPr>
        <p:spPr>
          <a:xfrm>
            <a:off x="6729325" y="984438"/>
            <a:ext cx="219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a (deep) neural network to </a:t>
            </a:r>
            <a:r>
              <a:rPr b="1" lang="en-GB" sz="1100"/>
              <a:t>approximate</a:t>
            </a:r>
            <a:r>
              <a:rPr lang="en-GB" sz="1100"/>
              <a:t> an unknown </a:t>
            </a:r>
            <a:r>
              <a:rPr b="1" lang="en-GB" sz="1100"/>
              <a:t>function</a:t>
            </a:r>
            <a:endParaRPr b="1" sz="1100"/>
          </a:p>
        </p:txBody>
      </p:sp>
      <p:sp>
        <p:nvSpPr>
          <p:cNvPr id="561" name="Google Shape;561;p35"/>
          <p:cNvSpPr txBox="1"/>
          <p:nvPr/>
        </p:nvSpPr>
        <p:spPr>
          <a:xfrm>
            <a:off x="68025" y="3881400"/>
            <a:ext cx="262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Easy to </a:t>
            </a:r>
            <a:r>
              <a:rPr b="1" lang="en-GB"/>
              <a:t>compose</a:t>
            </a:r>
            <a:r>
              <a:rPr lang="en-GB"/>
              <a:t> and easy to </a:t>
            </a:r>
            <a:r>
              <a:rPr b="1" lang="en-GB"/>
              <a:t>vectorize</a:t>
            </a:r>
            <a:br>
              <a:rPr b="1" lang="en-GB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900"/>
              </a:buClr>
              <a:buSzPts val="1400"/>
              <a:buChar char="❖"/>
            </a:pPr>
            <a:r>
              <a:rPr lang="en-GB"/>
              <a:t>Fits current compute paradigm </a:t>
            </a:r>
            <a:endParaRPr/>
          </a:p>
        </p:txBody>
      </p:sp>
      <p:pic>
        <p:nvPicPr>
          <p:cNvPr id="562" name="Google Shape;56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0499" y="4421963"/>
            <a:ext cx="66225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6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568" name="Google Shape;568;p3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9" name="Google Shape;569;p36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0" name="Google Shape;590;p3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91" name="Google Shape;59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36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sp>
        <p:nvSpPr>
          <p:cNvPr id="594" name="Google Shape;594;p36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7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00" name="Google Shape;600;p37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1" name="Google Shape;601;p37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2" name="Google Shape;622;p37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23" name="Google Shape;62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37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grpSp>
        <p:nvGrpSpPr>
          <p:cNvPr id="626" name="Google Shape;626;p37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27" name="Google Shape;62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" name="Google Shape;629;p37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8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35" name="Google Shape;635;p38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6" name="Google Shape;636;p38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7" name="Google Shape;657;p38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58" name="Google Shape;65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38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61" name="Google Shape;661;p38"/>
          <p:cNvCxnSpPr/>
          <p:nvPr/>
        </p:nvCxnSpPr>
        <p:spPr>
          <a:xfrm flipH="1" rot="10800000">
            <a:off x="558550" y="1623400"/>
            <a:ext cx="2274900" cy="1072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663" name="Google Shape;663;p38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664" name="Google Shape;66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9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671" name="Google Shape;671;p39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2" name="Google Shape;672;p39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3" name="Google Shape;693;p39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94" name="Google Shape;69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39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697" name="Google Shape;697;p39"/>
          <p:cNvCxnSpPr/>
          <p:nvPr/>
        </p:nvCxnSpPr>
        <p:spPr>
          <a:xfrm flipH="1" rot="10800000">
            <a:off x="927675" y="1623350"/>
            <a:ext cx="1905900" cy="20922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3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699" name="Google Shape;699;p39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00" name="Google Shape;7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40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07" name="Google Shape;707;p40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8" name="Google Shape;708;p40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9" name="Google Shape;729;p40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30" name="Google Shape;73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0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33" name="Google Shape;733;p40"/>
          <p:cNvCxnSpPr/>
          <p:nvPr/>
        </p:nvCxnSpPr>
        <p:spPr>
          <a:xfrm flipH="1" rot="10800000">
            <a:off x="2200200" y="1623175"/>
            <a:ext cx="633300" cy="27675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4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735" name="Google Shape;735;p40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36" name="Google Shape;73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41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43" name="Google Shape;743;p41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4" name="Google Shape;744;p41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5" name="Google Shape;765;p41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66" name="Google Shape;76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8" name="Google Shape;768;p41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769" name="Google Shape;769;p41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41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771" name="Google Shape;771;p41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772" name="Google Shape;772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Plan for Today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115488" y="3149175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136745" y="16123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57513" y="22507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2475913" y="2209725"/>
            <a:ext cx="43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Neural Networks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Dense and Convolutions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475920" y="1594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632861" y="2176425"/>
            <a:ext cx="2396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Language Modelling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Recurrence and Transformers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632870" y="1594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115488" y="2227950"/>
            <a:ext cx="43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General Introduction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Machine Learning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899145" y="16123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6992418" y="2161500"/>
            <a:ext cx="203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High Performance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How can I train efficiently?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42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779" name="Google Shape;779;p42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0" name="Google Shape;780;p42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1" name="Google Shape;801;p42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02" name="Google Shape;8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42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05" name="Google Shape;805;p42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6" name="Google Shape;8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808" name="Google Shape;808;p42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09" name="Google Shape;809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3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16" name="Google Shape;816;p43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7" name="Google Shape;817;p43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8" name="Google Shape;838;p43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39" name="Google Shape;83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43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42" name="Google Shape;842;p43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3" name="Google Shape;8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25" y="2220448"/>
            <a:ext cx="1690649" cy="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3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  <p:sp>
        <p:nvSpPr>
          <p:cNvPr id="846" name="Google Shape;846;p4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grpSp>
        <p:nvGrpSpPr>
          <p:cNvPr id="847" name="Google Shape;847;p43"/>
          <p:cNvGrpSpPr/>
          <p:nvPr/>
        </p:nvGrpSpPr>
        <p:grpSpPr>
          <a:xfrm>
            <a:off x="5028650" y="3084075"/>
            <a:ext cx="3440401" cy="1867700"/>
            <a:chOff x="4314675" y="3152075"/>
            <a:chExt cx="3440401" cy="1867700"/>
          </a:xfrm>
        </p:grpSpPr>
        <p:pic>
          <p:nvPicPr>
            <p:cNvPr id="848" name="Google Shape;84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4675" y="3152075"/>
              <a:ext cx="3440401" cy="1682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8488" y="4416579"/>
              <a:ext cx="1538285" cy="603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44"/>
          <p:cNvGrpSpPr/>
          <p:nvPr/>
        </p:nvGrpSpPr>
        <p:grpSpPr>
          <a:xfrm>
            <a:off x="207500" y="1843240"/>
            <a:ext cx="3500250" cy="2940900"/>
            <a:chOff x="207500" y="1843240"/>
            <a:chExt cx="3500250" cy="2940900"/>
          </a:xfrm>
        </p:grpSpPr>
        <p:cxnSp>
          <p:nvCxnSpPr>
            <p:cNvPr id="855" name="Google Shape;855;p44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6" name="Google Shape;856;p44"/>
            <p:cNvSpPr txBox="1"/>
            <p:nvPr/>
          </p:nvSpPr>
          <p:spPr>
            <a:xfrm>
              <a:off x="372146" y="4281764"/>
              <a:ext cx="357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7" name="Google Shape;877;p44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78" name="Google Shape;87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44"/>
          <p:cNvSpPr txBox="1"/>
          <p:nvPr/>
        </p:nvSpPr>
        <p:spPr>
          <a:xfrm>
            <a:off x="282800" y="966250"/>
            <a:ext cx="4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Binary</a:t>
            </a:r>
            <a:r>
              <a:rPr lang="en-GB"/>
              <a:t> Classification Task</a:t>
            </a:r>
            <a:endParaRPr/>
          </a:p>
        </p:txBody>
      </p:sp>
      <p:cxnSp>
        <p:nvCxnSpPr>
          <p:cNvPr id="881" name="Google Shape;881;p44"/>
          <p:cNvCxnSpPr/>
          <p:nvPr/>
        </p:nvCxnSpPr>
        <p:spPr>
          <a:xfrm flipH="1" rot="10800000">
            <a:off x="1707146" y="1623316"/>
            <a:ext cx="1126500" cy="2799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2" name="Google Shape;8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00" y="2188250"/>
            <a:ext cx="1844700" cy="20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The Perceptron and Activation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84" name="Google Shape;8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650" y="3084075"/>
            <a:ext cx="3440401" cy="168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250" y="4423225"/>
            <a:ext cx="2073300" cy="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950" y="1202775"/>
            <a:ext cx="2704151" cy="1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4"/>
          <p:cNvSpPr txBox="1"/>
          <p:nvPr/>
        </p:nvSpPr>
        <p:spPr>
          <a:xfrm>
            <a:off x="5298600" y="935500"/>
            <a:ext cx="11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Sigmoid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895" name="Google Shape;8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45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898" name="Google Shape;898;p45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9" name="Google Shape;899;p45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9" name="Google Shape;919;p45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20" name="Google Shape;92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22" name="Google Shape;922;p45"/>
          <p:cNvCxnSpPr/>
          <p:nvPr/>
        </p:nvCxnSpPr>
        <p:spPr>
          <a:xfrm flipH="1" rot="10800000">
            <a:off x="1730799" y="964778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3" name="Google Shape;923;p45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24" name="Google Shape;924;p45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25" name="Google Shape;925;p45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26" name="Google Shape;926;p45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46" name="Google Shape;946;p45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947" name="Google Shape;947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8" name="Google Shape;948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9" name="Google Shape;949;p45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56" name="Google Shape;956;p4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957" name="Google Shape;9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25" y="896750"/>
            <a:ext cx="19438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6"/>
          <p:cNvSpPr txBox="1"/>
          <p:nvPr/>
        </p:nvSpPr>
        <p:spPr>
          <a:xfrm>
            <a:off x="873300" y="2982150"/>
            <a:ext cx="48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Possible Solutions</a:t>
            </a:r>
            <a:endParaRPr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6"/>
          <p:cNvSpPr/>
          <p:nvPr/>
        </p:nvSpPr>
        <p:spPr>
          <a:xfrm>
            <a:off x="903575" y="3597757"/>
            <a:ext cx="3363900" cy="10383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6"/>
          <p:cNvSpPr txBox="1"/>
          <p:nvPr/>
        </p:nvSpPr>
        <p:spPr>
          <a:xfrm>
            <a:off x="963300" y="3655200"/>
            <a:ext cx="317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Add more layers (deep learning)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Map into another (higher dimensional) space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4303600" y="3597750"/>
            <a:ext cx="1265700" cy="10314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6"/>
          <p:cNvSpPr txBox="1"/>
          <p:nvPr/>
        </p:nvSpPr>
        <p:spPr>
          <a:xfrm>
            <a:off x="4342450" y="3625175"/>
            <a:ext cx="118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0124D"/>
                </a:solidFill>
              </a:rPr>
              <a:t>We need to be able to automatically extract features</a:t>
            </a:r>
            <a:endParaRPr sz="1100">
              <a:solidFill>
                <a:srgbClr val="20124D"/>
              </a:solidFill>
            </a:endParaRPr>
          </a:p>
        </p:txBody>
      </p:sp>
      <p:grpSp>
        <p:nvGrpSpPr>
          <p:cNvPr id="964" name="Google Shape;964;p46"/>
          <p:cNvGrpSpPr/>
          <p:nvPr/>
        </p:nvGrpSpPr>
        <p:grpSpPr>
          <a:xfrm>
            <a:off x="903575" y="1086277"/>
            <a:ext cx="1930738" cy="1622200"/>
            <a:chOff x="207500" y="1843240"/>
            <a:chExt cx="3500250" cy="2940900"/>
          </a:xfrm>
        </p:grpSpPr>
        <p:cxnSp>
          <p:nvCxnSpPr>
            <p:cNvPr id="965" name="Google Shape;965;p46"/>
            <p:cNvCxnSpPr/>
            <p:nvPr/>
          </p:nvCxnSpPr>
          <p:spPr>
            <a:xfrm flipH="1">
              <a:off x="667757" y="1843240"/>
              <a:ext cx="19200" cy="2940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6" name="Google Shape;966;p46"/>
            <p:cNvSpPr/>
            <p:nvPr/>
          </p:nvSpPr>
          <p:spPr>
            <a:xfrm>
              <a:off x="946666" y="208605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137734" y="227712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846180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037248" y="284813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1228379" y="2657064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46180" y="3456281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1756637" y="3187075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2874053" y="336563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2435593" y="3857034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262666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3123513" y="3813467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3503455" y="3546926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2783408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1947705" y="3378143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1806002" y="2483360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1538394" y="2037662"/>
              <a:ext cx="90600" cy="906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2817729" y="4239169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2136391" y="376639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3412811" y="4048102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3279759" y="2848131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6" name="Google Shape;986;p46"/>
            <p:cNvCxnSpPr/>
            <p:nvPr/>
          </p:nvCxnSpPr>
          <p:spPr>
            <a:xfrm rot="10800000">
              <a:off x="263150" y="4352474"/>
              <a:ext cx="3444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87" name="Google Shape;98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00" y="3073613"/>
              <a:ext cx="216362" cy="145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036" y="4477059"/>
              <a:ext cx="222308" cy="1452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89" name="Google Shape;989;p46"/>
          <p:cNvCxnSpPr/>
          <p:nvPr/>
        </p:nvCxnSpPr>
        <p:spPr>
          <a:xfrm flipH="1" rot="10800000">
            <a:off x="1730799" y="964778"/>
            <a:ext cx="621300" cy="1544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0" name="Google Shape;990;p46"/>
          <p:cNvGrpSpPr/>
          <p:nvPr/>
        </p:nvGrpSpPr>
        <p:grpSpPr>
          <a:xfrm>
            <a:off x="3579500" y="1104527"/>
            <a:ext cx="1930738" cy="1622200"/>
            <a:chOff x="3830225" y="2608252"/>
            <a:chExt cx="1930738" cy="1622200"/>
          </a:xfrm>
        </p:grpSpPr>
        <p:grpSp>
          <p:nvGrpSpPr>
            <p:cNvPr id="991" name="Google Shape;991;p46"/>
            <p:cNvGrpSpPr/>
            <p:nvPr/>
          </p:nvGrpSpPr>
          <p:grpSpPr>
            <a:xfrm>
              <a:off x="3830225" y="2608252"/>
              <a:ext cx="1930738" cy="1622200"/>
              <a:chOff x="207500" y="1843240"/>
              <a:chExt cx="3500250" cy="2940900"/>
            </a:xfrm>
          </p:grpSpPr>
          <p:cxnSp>
            <p:nvCxnSpPr>
              <p:cNvPr id="992" name="Google Shape;992;p46"/>
              <p:cNvCxnSpPr/>
              <p:nvPr/>
            </p:nvCxnSpPr>
            <p:spPr>
              <a:xfrm flipH="1">
                <a:off x="667757" y="1843240"/>
                <a:ext cx="19200" cy="2940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93" name="Google Shape;993;p46"/>
              <p:cNvSpPr/>
              <p:nvPr/>
            </p:nvSpPr>
            <p:spPr>
              <a:xfrm>
                <a:off x="1724540" y="239653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6"/>
              <p:cNvSpPr/>
              <p:nvPr/>
            </p:nvSpPr>
            <p:spPr>
              <a:xfrm>
                <a:off x="1915608" y="258760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6"/>
              <p:cNvSpPr/>
              <p:nvPr/>
            </p:nvSpPr>
            <p:spPr>
              <a:xfrm>
                <a:off x="1624054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1815122" y="315861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6"/>
              <p:cNvSpPr/>
              <p:nvPr/>
            </p:nvSpPr>
            <p:spPr>
              <a:xfrm>
                <a:off x="2006252" y="2967547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6"/>
              <p:cNvSpPr/>
              <p:nvPr/>
            </p:nvSpPr>
            <p:spPr>
              <a:xfrm>
                <a:off x="2226981" y="318026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6"/>
              <p:cNvSpPr/>
              <p:nvPr/>
            </p:nvSpPr>
            <p:spPr>
              <a:xfrm>
                <a:off x="2534510" y="3497559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6"/>
              <p:cNvSpPr/>
              <p:nvPr/>
            </p:nvSpPr>
            <p:spPr>
              <a:xfrm>
                <a:off x="2874053" y="336563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6"/>
              <p:cNvSpPr/>
              <p:nvPr/>
            </p:nvSpPr>
            <p:spPr>
              <a:xfrm>
                <a:off x="1376719" y="370536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6"/>
              <p:cNvSpPr/>
              <p:nvPr/>
            </p:nvSpPr>
            <p:spPr>
              <a:xfrm>
                <a:off x="2166907" y="3828672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6"/>
              <p:cNvSpPr/>
              <p:nvPr/>
            </p:nvSpPr>
            <p:spPr>
              <a:xfrm>
                <a:off x="1168111" y="2678224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6"/>
              <p:cNvSpPr/>
              <p:nvPr/>
            </p:nvSpPr>
            <p:spPr>
              <a:xfrm>
                <a:off x="3063190" y="2396545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6"/>
              <p:cNvSpPr/>
              <p:nvPr/>
            </p:nvSpPr>
            <p:spPr>
              <a:xfrm>
                <a:off x="1724534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6"/>
              <p:cNvSpPr/>
              <p:nvPr/>
            </p:nvSpPr>
            <p:spPr>
              <a:xfrm>
                <a:off x="2725578" y="3688626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6"/>
              <p:cNvSpPr/>
              <p:nvPr/>
            </p:nvSpPr>
            <p:spPr>
              <a:xfrm>
                <a:off x="2583876" y="2793844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6"/>
              <p:cNvSpPr/>
              <p:nvPr/>
            </p:nvSpPr>
            <p:spPr>
              <a:xfrm>
                <a:off x="2316268" y="2348145"/>
                <a:ext cx="90600" cy="906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6"/>
              <p:cNvSpPr/>
              <p:nvPr/>
            </p:nvSpPr>
            <p:spPr>
              <a:xfrm>
                <a:off x="2583864" y="395748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6"/>
              <p:cNvSpPr/>
              <p:nvPr/>
            </p:nvSpPr>
            <p:spPr>
              <a:xfrm>
                <a:off x="1077517" y="3614717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1815140" y="1974090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1168129" y="3146468"/>
                <a:ext cx="90600" cy="906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13" name="Google Shape;1013;p46"/>
              <p:cNvCxnSpPr/>
              <p:nvPr/>
            </p:nvCxnSpPr>
            <p:spPr>
              <a:xfrm rot="10800000">
                <a:off x="263150" y="4352474"/>
                <a:ext cx="3444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014" name="Google Shape;101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7500" y="3073613"/>
                <a:ext cx="216362" cy="145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" name="Google Shape;101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01036" y="4477059"/>
                <a:ext cx="222308" cy="1452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6" name="Google Shape;1016;p46"/>
            <p:cNvSpPr/>
            <p:nvPr/>
          </p:nvSpPr>
          <p:spPr>
            <a:xfrm>
              <a:off x="4474311" y="2755211"/>
              <a:ext cx="923400" cy="923400"/>
            </a:xfrm>
            <a:prstGeom prst="ellipse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23" name="Google Shape;1023;p4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Limitations of Linear Single Layer Classifiers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024" name="Google Shape;10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3" y="1148325"/>
            <a:ext cx="7165174" cy="33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8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1" name="Google Shape;10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8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33" name="Google Shape;1033;p48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</a:t>
            </a:r>
            <a:r>
              <a:rPr lang="en-GB">
                <a:solidFill>
                  <a:srgbClr val="FFFFFF"/>
                </a:solidFill>
              </a:rPr>
              <a:t>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34" name="Google Shape;1034;p48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8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8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9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49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44" name="Google Shape;1044;p49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45" name="Google Shape;1045;p49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9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9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49" name="Google Shape;1049;p49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0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0"/>
          <p:cNvSpPr txBox="1"/>
          <p:nvPr/>
        </p:nvSpPr>
        <p:spPr>
          <a:xfrm>
            <a:off x="53425" y="234475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Universal Approximation Theorem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57" name="Google Shape;1057;p50"/>
          <p:cNvSpPr txBox="1"/>
          <p:nvPr/>
        </p:nvSpPr>
        <p:spPr>
          <a:xfrm>
            <a:off x="356600" y="1504900"/>
            <a:ext cx="38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neural network with a </a:t>
            </a:r>
            <a:r>
              <a:rPr b="1" lang="en-GB">
                <a:solidFill>
                  <a:srgbClr val="FFFFFF"/>
                </a:solidFill>
              </a:rPr>
              <a:t>single hidden layer</a:t>
            </a:r>
            <a:r>
              <a:rPr lang="en-GB">
                <a:solidFill>
                  <a:srgbClr val="FFFFFF"/>
                </a:solidFill>
              </a:rPr>
              <a:t> of </a:t>
            </a:r>
            <a:r>
              <a:rPr b="1" lang="en-GB">
                <a:solidFill>
                  <a:srgbClr val="FFFFFF"/>
                </a:solidFill>
              </a:rPr>
              <a:t>sufficient size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approximate any continuous function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58" name="Google Shape;1058;p50"/>
          <p:cNvSpPr/>
          <p:nvPr/>
        </p:nvSpPr>
        <p:spPr>
          <a:xfrm rot="10800000">
            <a:off x="3295400" y="4098650"/>
            <a:ext cx="316200" cy="3351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0"/>
          <p:cNvSpPr/>
          <p:nvPr/>
        </p:nvSpPr>
        <p:spPr>
          <a:xfrm flipH="1" rot="5400000">
            <a:off x="4246825" y="1391163"/>
            <a:ext cx="2634000" cy="2064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4808375" y="451675"/>
            <a:ext cx="3841800" cy="20448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0"/>
          <p:cNvSpPr txBox="1"/>
          <p:nvPr/>
        </p:nvSpPr>
        <p:spPr>
          <a:xfrm>
            <a:off x="-376475" y="1223925"/>
            <a:ext cx="8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sp>
        <p:nvSpPr>
          <p:cNvPr id="1062" name="Google Shape;1062;p50"/>
          <p:cNvSpPr txBox="1"/>
          <p:nvPr/>
        </p:nvSpPr>
        <p:spPr>
          <a:xfrm>
            <a:off x="4784100" y="451675"/>
            <a:ext cx="379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There exists a true function relating the inputs to the outputs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 neural network can approximate this function to arbitrary precision given sufficient layer size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required layer size can be extremely large and grow rapidly with the dimensionality of the problem</a:t>
            </a:r>
            <a:endParaRPr/>
          </a:p>
        </p:txBody>
      </p:sp>
      <p:sp>
        <p:nvSpPr>
          <p:cNvPr id="1063" name="Google Shape;1063;p50"/>
          <p:cNvSpPr/>
          <p:nvPr/>
        </p:nvSpPr>
        <p:spPr>
          <a:xfrm>
            <a:off x="4820525" y="2615725"/>
            <a:ext cx="3841800" cy="1585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0"/>
          <p:cNvSpPr txBox="1"/>
          <p:nvPr/>
        </p:nvSpPr>
        <p:spPr>
          <a:xfrm>
            <a:off x="4796250" y="2615725"/>
            <a:ext cx="3793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Use of multiple hidden layers makes the NN vector representation of your problem increasingly more abstract 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How do we train?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Compute grows (almost) exponentially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1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51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072" name="Google Shape;1072;p51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073" name="Google Shape;1073;p51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074" name="Google Shape;1074;p51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51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51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80" name="Google Shape;1080;p51"/>
              <p:cNvCxnSpPr>
                <a:stCxn id="1074" idx="6"/>
                <a:endCxn id="1077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1" name="Google Shape;1081;p51"/>
              <p:cNvCxnSpPr>
                <a:stCxn id="1075" idx="6"/>
                <a:endCxn id="1077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2" name="Google Shape;1082;p51"/>
              <p:cNvCxnSpPr>
                <a:stCxn id="1076" idx="6"/>
                <a:endCxn id="1078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3" name="Google Shape;1083;p51"/>
              <p:cNvCxnSpPr>
                <a:stCxn id="1078" idx="2"/>
                <a:endCxn id="1075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4" name="Google Shape;1084;p51"/>
              <p:cNvCxnSpPr>
                <a:stCxn id="1078" idx="6"/>
                <a:endCxn id="1079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5" name="Google Shape;1085;p51"/>
              <p:cNvCxnSpPr>
                <a:stCxn id="1079" idx="2"/>
                <a:endCxn id="1077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086" name="Google Shape;1086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" name="Google Shape;1088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6922" y="1557365"/>
              <a:ext cx="223236" cy="128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9" name="Google Shape;1089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" name="Google Shape;1090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04628" y="2141223"/>
              <a:ext cx="223231" cy="128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1" name="Google Shape;1091;p51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2" name="Google Shape;109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Machine Learning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6" name="Google Shape;116;p16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22" name="Google Shape;122;p16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8" name="Google Shape;10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2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100" name="Google Shape;1100;p52"/>
          <p:cNvGrpSpPr/>
          <p:nvPr/>
        </p:nvGrpSpPr>
        <p:grpSpPr>
          <a:xfrm>
            <a:off x="5090325" y="1134156"/>
            <a:ext cx="3273056" cy="2578333"/>
            <a:chOff x="5132525" y="1258406"/>
            <a:chExt cx="3273056" cy="2578333"/>
          </a:xfrm>
        </p:grpSpPr>
        <p:grpSp>
          <p:nvGrpSpPr>
            <p:cNvPr id="1101" name="Google Shape;1101;p52"/>
            <p:cNvGrpSpPr/>
            <p:nvPr/>
          </p:nvGrpSpPr>
          <p:grpSpPr>
            <a:xfrm>
              <a:off x="5626510" y="1258406"/>
              <a:ext cx="2779071" cy="2578333"/>
              <a:chOff x="4754950" y="1923350"/>
              <a:chExt cx="537850" cy="499000"/>
            </a:xfrm>
          </p:grpSpPr>
          <p:sp>
            <p:nvSpPr>
              <p:cNvPr id="1102" name="Google Shape;1102;p52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8" name="Google Shape;1108;p52"/>
              <p:cNvCxnSpPr>
                <a:stCxn id="1102" idx="6"/>
                <a:endCxn id="110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9" name="Google Shape;1109;p52"/>
              <p:cNvCxnSpPr>
                <a:stCxn id="1103" idx="6"/>
                <a:endCxn id="1105" idx="2"/>
              </p:cNvCxnSpPr>
              <p:nvPr/>
            </p:nvCxnSpPr>
            <p:spPr>
              <a:xfrm flipH="1" rot="10800000">
                <a:off x="489085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0" name="Google Shape;1110;p52"/>
              <p:cNvCxnSpPr>
                <a:stCxn id="1104" idx="6"/>
                <a:endCxn id="1106" idx="2"/>
              </p:cNvCxnSpPr>
              <p:nvPr/>
            </p:nvCxnSpPr>
            <p:spPr>
              <a:xfrm flipH="1" rot="10800000">
                <a:off x="4890850" y="2251500"/>
                <a:ext cx="65100" cy="10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1" name="Google Shape;1111;p52"/>
              <p:cNvCxnSpPr>
                <a:stCxn id="1106" idx="2"/>
                <a:endCxn id="110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2" name="Google Shape;1112;p52"/>
              <p:cNvCxnSpPr>
                <a:stCxn id="1106" idx="6"/>
                <a:endCxn id="1107" idx="2"/>
              </p:cNvCxnSpPr>
              <p:nvPr/>
            </p:nvCxnSpPr>
            <p:spPr>
              <a:xfrm flipH="1" rot="10800000">
                <a:off x="5091825" y="2172888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3" name="Google Shape;1113;p52"/>
              <p:cNvCxnSpPr>
                <a:stCxn id="1107" idx="2"/>
                <a:endCxn id="110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189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114" name="Google Shape;11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8520" y="2484216"/>
              <a:ext cx="303135" cy="2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790" y="3443880"/>
              <a:ext cx="303135" cy="19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2525" y="1483527"/>
              <a:ext cx="303135" cy="202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7" name="Google Shape;1117;p52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8" name="Google Shape;1118;p52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52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0" name="Google Shape;1120;p52"/>
          <p:cNvCxnSpPr>
            <a:stCxn id="1119" idx="2"/>
            <a:endCxn id="110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52"/>
          <p:cNvCxnSpPr>
            <a:stCxn id="1119" idx="2"/>
            <a:endCxn id="1118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52"/>
          <p:cNvCxnSpPr>
            <a:stCxn id="1119" idx="6"/>
            <a:endCxn id="1107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3" name="Google Shape;112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100" y="4248376"/>
            <a:ext cx="312300" cy="2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3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53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132" name="Google Shape;1132;p53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33" name="Google Shape;1133;p53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39" name="Google Shape;1139;p53"/>
            <p:cNvCxnSpPr>
              <a:stCxn id="1133" idx="6"/>
              <a:endCxn id="1136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53"/>
            <p:cNvCxnSpPr>
              <a:stCxn id="1134" idx="6"/>
              <a:endCxn id="1136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p53"/>
            <p:cNvCxnSpPr>
              <a:stCxn id="1135" idx="6"/>
              <a:endCxn id="1137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p53"/>
            <p:cNvCxnSpPr>
              <a:stCxn id="1137" idx="2"/>
              <a:endCxn id="1134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3" name="Google Shape;1143;p53"/>
            <p:cNvCxnSpPr>
              <a:stCxn id="1137" idx="6"/>
              <a:endCxn id="1138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4" name="Google Shape;1144;p53"/>
            <p:cNvCxnSpPr>
              <a:stCxn id="1138" idx="2"/>
              <a:endCxn id="1136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5" name="Google Shape;1145;p53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53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8" name="Google Shape;1148;p53"/>
          <p:cNvCxnSpPr>
            <a:stCxn id="1147" idx="2"/>
            <a:endCxn id="1135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53"/>
          <p:cNvCxnSpPr>
            <a:stCxn id="1147" idx="2"/>
            <a:endCxn id="1146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53"/>
          <p:cNvCxnSpPr>
            <a:stCxn id="1147" idx="6"/>
            <a:endCxn id="1138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53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52" name="Google Shape;1152;p53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53" name="Google Shape;1153;p53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54" name="Google Shape;1154;p53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pic>
        <p:nvPicPr>
          <p:cNvPr id="1155" name="Google Shape;11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4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4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163" name="Google Shape;1163;p54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64" name="Google Shape;1164;p54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0" name="Google Shape;1170;p54"/>
            <p:cNvCxnSpPr>
              <a:stCxn id="1164" idx="6"/>
              <a:endCxn id="1167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1" name="Google Shape;1171;p54"/>
            <p:cNvCxnSpPr>
              <a:stCxn id="1165" idx="6"/>
              <a:endCxn id="1167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2" name="Google Shape;1172;p54"/>
            <p:cNvCxnSpPr>
              <a:stCxn id="1166" idx="6"/>
              <a:endCxn id="1168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3" name="Google Shape;1173;p54"/>
            <p:cNvCxnSpPr>
              <a:stCxn id="1168" idx="2"/>
              <a:endCxn id="1165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4" name="Google Shape;1174;p54"/>
            <p:cNvCxnSpPr>
              <a:stCxn id="1168" idx="6"/>
              <a:endCxn id="1169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5" name="Google Shape;1175;p54"/>
            <p:cNvCxnSpPr>
              <a:stCxn id="1169" idx="2"/>
              <a:endCxn id="1167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76" name="Google Shape;1176;p54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7" name="Google Shape;1177;p54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54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9" name="Google Shape;1179;p54"/>
          <p:cNvCxnSpPr>
            <a:stCxn id="1178" idx="2"/>
            <a:endCxn id="1166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54"/>
          <p:cNvCxnSpPr>
            <a:stCxn id="1178" idx="2"/>
            <a:endCxn id="1177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54"/>
          <p:cNvCxnSpPr>
            <a:stCxn id="1178" idx="6"/>
            <a:endCxn id="1169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2" name="Google Shape;1182;p54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183" name="Google Shape;1183;p54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184" name="Google Shape;1184;p54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185" name="Google Shape;1185;p54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186" name="Google Shape;1186;p54"/>
          <p:cNvSpPr txBox="1"/>
          <p:nvPr/>
        </p:nvSpPr>
        <p:spPr>
          <a:xfrm>
            <a:off x="7200350" y="126480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7" name="Google Shape;1187;p54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188" name="Google Shape;1188;p54"/>
          <p:cNvSpPr txBox="1"/>
          <p:nvPr/>
        </p:nvSpPr>
        <p:spPr>
          <a:xfrm>
            <a:off x="7200350" y="3154650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pic>
        <p:nvPicPr>
          <p:cNvPr id="1189" name="Google Shape;11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5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5" name="Google Shape;11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55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197" name="Google Shape;1197;p55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198" name="Google Shape;1198;p55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4" name="Google Shape;1204;p55"/>
            <p:cNvCxnSpPr>
              <a:stCxn id="1198" idx="6"/>
              <a:endCxn id="1201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" name="Google Shape;1205;p55"/>
            <p:cNvCxnSpPr>
              <a:stCxn id="1199" idx="6"/>
              <a:endCxn id="1201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6" name="Google Shape;1206;p55"/>
            <p:cNvCxnSpPr>
              <a:stCxn id="1200" idx="6"/>
              <a:endCxn id="1202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7" name="Google Shape;1207;p55"/>
            <p:cNvCxnSpPr>
              <a:stCxn id="1202" idx="2"/>
              <a:endCxn id="1199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8" name="Google Shape;1208;p55"/>
            <p:cNvCxnSpPr>
              <a:stCxn id="1202" idx="6"/>
              <a:endCxn id="1203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9" name="Google Shape;1209;p55"/>
            <p:cNvCxnSpPr>
              <a:stCxn id="1203" idx="2"/>
              <a:endCxn id="1201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10" name="Google Shape;1210;p55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1" name="Google Shape;1211;p55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55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3" name="Google Shape;1213;p55"/>
          <p:cNvCxnSpPr>
            <a:stCxn id="1212" idx="2"/>
            <a:endCxn id="1200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55"/>
          <p:cNvCxnSpPr>
            <a:stCxn id="1212" idx="2"/>
            <a:endCxn id="1211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55"/>
          <p:cNvCxnSpPr>
            <a:stCxn id="1212" idx="6"/>
            <a:endCxn id="1203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6" name="Google Shape;1216;p55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17" name="Google Shape;1217;p55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18" name="Google Shape;1218;p55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19" name="Google Shape;1219;p55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20" name="Google Shape;1220;p55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21" name="Google Shape;1221;p55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22" name="Google Shape;1222;p55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23" name="Google Shape;12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6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9" name="Google Shape;12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56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Housing Price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1231" name="Google Shape;1231;p56"/>
          <p:cNvGrpSpPr/>
          <p:nvPr/>
        </p:nvGrpSpPr>
        <p:grpSpPr>
          <a:xfrm>
            <a:off x="5584310" y="1134156"/>
            <a:ext cx="2779071" cy="2578333"/>
            <a:chOff x="4754950" y="1923350"/>
            <a:chExt cx="537850" cy="499000"/>
          </a:xfrm>
        </p:grpSpPr>
        <p:sp>
          <p:nvSpPr>
            <p:cNvPr id="1232" name="Google Shape;1232;p56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38" name="Google Shape;1238;p56"/>
            <p:cNvCxnSpPr>
              <a:stCxn id="1232" idx="6"/>
              <a:endCxn id="1235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9" name="Google Shape;1239;p56"/>
            <p:cNvCxnSpPr>
              <a:stCxn id="1233" idx="6"/>
              <a:endCxn id="1235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0" name="Google Shape;1240;p56"/>
            <p:cNvCxnSpPr>
              <a:stCxn id="1234" idx="6"/>
              <a:endCxn id="1236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1" name="Google Shape;1241;p56"/>
            <p:cNvCxnSpPr>
              <a:stCxn id="1236" idx="2"/>
              <a:endCxn id="1233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2" name="Google Shape;1242;p56"/>
            <p:cNvCxnSpPr>
              <a:stCxn id="1236" idx="6"/>
              <a:endCxn id="1237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3" name="Google Shape;1243;p56"/>
            <p:cNvCxnSpPr>
              <a:stCxn id="1237" idx="2"/>
              <a:endCxn id="1235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4" name="Google Shape;1244;p56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5" name="Google Shape;1245;p56"/>
          <p:cNvSpPr/>
          <p:nvPr/>
        </p:nvSpPr>
        <p:spPr>
          <a:xfrm>
            <a:off x="5559035" y="3950844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56"/>
          <p:cNvSpPr/>
          <p:nvPr/>
        </p:nvSpPr>
        <p:spPr>
          <a:xfrm>
            <a:off x="6684048" y="3466970"/>
            <a:ext cx="702300" cy="702300"/>
          </a:xfrm>
          <a:prstGeom prst="ellipse">
            <a:avLst/>
          </a:prstGeom>
          <a:solidFill>
            <a:srgbClr val="3C18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7" name="Google Shape;1247;p56"/>
          <p:cNvCxnSpPr>
            <a:stCxn id="1246" idx="2"/>
            <a:endCxn id="1234" idx="6"/>
          </p:cNvCxnSpPr>
          <p:nvPr/>
        </p:nvCxnSpPr>
        <p:spPr>
          <a:xfrm rot="10800000">
            <a:off x="6286548" y="3361520"/>
            <a:ext cx="397500" cy="4566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p56"/>
          <p:cNvCxnSpPr>
            <a:stCxn id="1246" idx="2"/>
            <a:endCxn id="1245" idx="6"/>
          </p:cNvCxnSpPr>
          <p:nvPr/>
        </p:nvCxnSpPr>
        <p:spPr>
          <a:xfrm flipH="1">
            <a:off x="6261348" y="3818120"/>
            <a:ext cx="422700" cy="4839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p56"/>
          <p:cNvCxnSpPr>
            <a:stCxn id="1246" idx="6"/>
            <a:endCxn id="1237" idx="2"/>
          </p:cNvCxnSpPr>
          <p:nvPr/>
        </p:nvCxnSpPr>
        <p:spPr>
          <a:xfrm flipH="1" rot="10800000">
            <a:off x="7386348" y="2423420"/>
            <a:ext cx="274800" cy="1394700"/>
          </a:xfrm>
          <a:prstGeom prst="straightConnector1">
            <a:avLst/>
          </a:prstGeom>
          <a:noFill/>
          <a:ln cap="flat" cmpd="sng" w="9525">
            <a:solidFill>
              <a:srgbClr val="3C18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0" name="Google Shape;1250;p56"/>
          <p:cNvSpPr txBox="1"/>
          <p:nvPr/>
        </p:nvSpPr>
        <p:spPr>
          <a:xfrm>
            <a:off x="4756275" y="12648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beds</a:t>
            </a:r>
            <a:endParaRPr/>
          </a:p>
        </p:txBody>
      </p:sp>
      <p:sp>
        <p:nvSpPr>
          <p:cNvPr id="1251" name="Google Shape;1251;p56"/>
          <p:cNvSpPr txBox="1"/>
          <p:nvPr/>
        </p:nvSpPr>
        <p:spPr>
          <a:xfrm>
            <a:off x="4888400" y="2223225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</a:t>
            </a:r>
            <a:endParaRPr/>
          </a:p>
        </p:txBody>
      </p:sp>
      <p:sp>
        <p:nvSpPr>
          <p:cNvPr id="1252" name="Google Shape;1252;p56"/>
          <p:cNvSpPr txBox="1"/>
          <p:nvPr/>
        </p:nvSpPr>
        <p:spPr>
          <a:xfrm>
            <a:off x="4701625" y="315465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Zip-Code</a:t>
            </a:r>
            <a:endParaRPr/>
          </a:p>
        </p:txBody>
      </p:sp>
      <p:sp>
        <p:nvSpPr>
          <p:cNvPr id="1253" name="Google Shape;1253;p56"/>
          <p:cNvSpPr txBox="1"/>
          <p:nvPr/>
        </p:nvSpPr>
        <p:spPr>
          <a:xfrm>
            <a:off x="4756275" y="4101900"/>
            <a:ext cx="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</a:t>
            </a:r>
            <a:endParaRPr/>
          </a:p>
        </p:txBody>
      </p:sp>
      <p:sp>
        <p:nvSpPr>
          <p:cNvPr id="1254" name="Google Shape;1254;p56"/>
          <p:cNvSpPr txBox="1"/>
          <p:nvPr/>
        </p:nvSpPr>
        <p:spPr>
          <a:xfrm>
            <a:off x="6854125" y="12343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 size</a:t>
            </a:r>
            <a:endParaRPr/>
          </a:p>
        </p:txBody>
      </p:sp>
      <p:sp>
        <p:nvSpPr>
          <p:cNvPr id="1255" name="Google Shape;1255;p56"/>
          <p:cNvSpPr txBox="1"/>
          <p:nvPr/>
        </p:nvSpPr>
        <p:spPr>
          <a:xfrm>
            <a:off x="7200350" y="2223225"/>
            <a:ext cx="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1256" name="Google Shape;1256;p56"/>
          <p:cNvSpPr txBox="1"/>
          <p:nvPr/>
        </p:nvSpPr>
        <p:spPr>
          <a:xfrm>
            <a:off x="6756750" y="4191975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Quality</a:t>
            </a:r>
            <a:endParaRPr/>
          </a:p>
        </p:txBody>
      </p:sp>
      <p:pic>
        <p:nvPicPr>
          <p:cNvPr id="1257" name="Google Shape;12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250" y="2315724"/>
            <a:ext cx="111900" cy="2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56"/>
          <p:cNvSpPr txBox="1"/>
          <p:nvPr/>
        </p:nvSpPr>
        <p:spPr>
          <a:xfrm>
            <a:off x="931000" y="3479825"/>
            <a:ext cx="34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Transform the input to a space where we are able to </a:t>
            </a:r>
            <a:r>
              <a:rPr b="1" lang="en-GB">
                <a:solidFill>
                  <a:schemeClr val="lt1"/>
                </a:solidFill>
              </a:rPr>
              <a:t>separate</a:t>
            </a:r>
            <a:r>
              <a:rPr lang="en-GB">
                <a:solidFill>
                  <a:schemeClr val="lt1"/>
                </a:solidFill>
              </a:rPr>
              <a:t> the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7"/>
          <p:cNvSpPr/>
          <p:nvPr/>
        </p:nvSpPr>
        <p:spPr>
          <a:xfrm>
            <a:off x="-59225" y="-32450"/>
            <a:ext cx="45909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7"/>
          <p:cNvSpPr txBox="1"/>
          <p:nvPr/>
        </p:nvSpPr>
        <p:spPr>
          <a:xfrm>
            <a:off x="356600" y="16880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Predicting Faces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266" name="Google Shape;1266;p57"/>
          <p:cNvSpPr txBox="1"/>
          <p:nvPr/>
        </p:nvSpPr>
        <p:spPr>
          <a:xfrm>
            <a:off x="83250" y="1665000"/>
            <a:ext cx="469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During the </a:t>
            </a:r>
            <a:r>
              <a:rPr b="1" lang="en-GB">
                <a:solidFill>
                  <a:schemeClr val="lt1"/>
                </a:solidFill>
              </a:rPr>
              <a:t>optimization</a:t>
            </a:r>
            <a:r>
              <a:rPr lang="en-GB">
                <a:solidFill>
                  <a:schemeClr val="lt1"/>
                </a:solidFill>
              </a:rPr>
              <a:t>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NN learns to </a:t>
            </a:r>
            <a:r>
              <a:rPr b="1" lang="en-GB">
                <a:solidFill>
                  <a:schemeClr val="lt1"/>
                </a:solidFill>
              </a:rPr>
              <a:t>encode</a:t>
            </a:r>
            <a:r>
              <a:rPr lang="en-GB">
                <a:solidFill>
                  <a:schemeClr val="lt1"/>
                </a:solidFill>
              </a:rPr>
              <a:t> a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that maps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input to the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57"/>
          <p:cNvSpPr txBox="1"/>
          <p:nvPr/>
        </p:nvSpPr>
        <p:spPr>
          <a:xfrm>
            <a:off x="931000" y="3479825"/>
            <a:ext cx="344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deep neural network </a:t>
            </a:r>
            <a:r>
              <a:rPr b="1" lang="en-GB">
                <a:solidFill>
                  <a:schemeClr val="lt1"/>
                </a:solidFill>
              </a:rPr>
              <a:t>encodes</a:t>
            </a:r>
            <a:r>
              <a:rPr lang="en-GB">
                <a:solidFill>
                  <a:schemeClr val="lt1"/>
                </a:solidFill>
              </a:rPr>
              <a:t> the </a:t>
            </a:r>
            <a:r>
              <a:rPr b="1" lang="en-GB">
                <a:solidFill>
                  <a:schemeClr val="lt1"/>
                </a:solidFill>
              </a:rPr>
              <a:t>representation</a:t>
            </a:r>
            <a:r>
              <a:rPr lang="en-GB">
                <a:solidFill>
                  <a:schemeClr val="lt1"/>
                </a:solidFill>
              </a:rPr>
              <a:t> in an increasingly abstract 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8" name="Google Shape;1268;p57"/>
          <p:cNvPicPr preferRelativeResize="0"/>
          <p:nvPr/>
        </p:nvPicPr>
        <p:blipFill rotWithShape="1">
          <a:blip r:embed="rId4">
            <a:alphaModFix/>
          </a:blip>
          <a:srcRect b="71182" l="0" r="0" t="0"/>
          <a:stretch/>
        </p:blipFill>
        <p:spPr>
          <a:xfrm>
            <a:off x="4656600" y="591450"/>
            <a:ext cx="4225025" cy="9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57"/>
          <p:cNvGrpSpPr/>
          <p:nvPr/>
        </p:nvGrpSpPr>
        <p:grpSpPr>
          <a:xfrm>
            <a:off x="6681426" y="1991904"/>
            <a:ext cx="2261605" cy="2098245"/>
            <a:chOff x="4754950" y="1923350"/>
            <a:chExt cx="537850" cy="499000"/>
          </a:xfrm>
        </p:grpSpPr>
        <p:sp>
          <p:nvSpPr>
            <p:cNvPr id="1270" name="Google Shape;1270;p57"/>
            <p:cNvSpPr/>
            <p:nvPr/>
          </p:nvSpPr>
          <p:spPr>
            <a:xfrm>
              <a:off x="4754950" y="19233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7"/>
            <p:cNvSpPr/>
            <p:nvPr/>
          </p:nvSpPr>
          <p:spPr>
            <a:xfrm>
              <a:off x="475495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7"/>
            <p:cNvSpPr/>
            <p:nvPr/>
          </p:nvSpPr>
          <p:spPr>
            <a:xfrm>
              <a:off x="4754950" y="228645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7"/>
            <p:cNvSpPr/>
            <p:nvPr/>
          </p:nvSpPr>
          <p:spPr>
            <a:xfrm>
              <a:off x="4955925" y="2026263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4955925" y="2183538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5156900" y="2104900"/>
              <a:ext cx="135900" cy="135900"/>
            </a:xfrm>
            <a:prstGeom prst="ellipse">
              <a:avLst/>
            </a:prstGeom>
            <a:solidFill>
              <a:srgbClr val="3C189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6" name="Google Shape;1276;p57"/>
            <p:cNvCxnSpPr>
              <a:stCxn id="1270" idx="6"/>
              <a:endCxn id="1273" idx="2"/>
            </p:cNvCxnSpPr>
            <p:nvPr/>
          </p:nvCxnSpPr>
          <p:spPr>
            <a:xfrm>
              <a:off x="4890850" y="19913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7" name="Google Shape;1277;p57"/>
            <p:cNvCxnSpPr>
              <a:stCxn id="1271" idx="6"/>
              <a:endCxn id="1273" idx="2"/>
            </p:cNvCxnSpPr>
            <p:nvPr/>
          </p:nvCxnSpPr>
          <p:spPr>
            <a:xfrm flipH="1" rot="10800000">
              <a:off x="489085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8" name="Google Shape;1278;p57"/>
            <p:cNvCxnSpPr>
              <a:stCxn id="1272" idx="6"/>
              <a:endCxn id="1274" idx="2"/>
            </p:cNvCxnSpPr>
            <p:nvPr/>
          </p:nvCxnSpPr>
          <p:spPr>
            <a:xfrm flipH="1" rot="10800000">
              <a:off x="4890850" y="2251500"/>
              <a:ext cx="65100" cy="1029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57"/>
            <p:cNvCxnSpPr>
              <a:stCxn id="1274" idx="2"/>
              <a:endCxn id="1271" idx="6"/>
            </p:cNvCxnSpPr>
            <p:nvPr/>
          </p:nvCxnSpPr>
          <p:spPr>
            <a:xfrm rot="10800000">
              <a:off x="4890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0" name="Google Shape;1280;p57"/>
            <p:cNvCxnSpPr>
              <a:stCxn id="1274" idx="6"/>
              <a:endCxn id="1275" idx="2"/>
            </p:cNvCxnSpPr>
            <p:nvPr/>
          </p:nvCxnSpPr>
          <p:spPr>
            <a:xfrm flipH="1" rot="10800000">
              <a:off x="5091825" y="2172888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1" name="Google Shape;1281;p57"/>
            <p:cNvCxnSpPr>
              <a:stCxn id="1275" idx="2"/>
              <a:endCxn id="1273" idx="6"/>
            </p:cNvCxnSpPr>
            <p:nvPr/>
          </p:nvCxnSpPr>
          <p:spPr>
            <a:xfrm rot="10800000">
              <a:off x="5091800" y="2094250"/>
              <a:ext cx="65100" cy="78600"/>
            </a:xfrm>
            <a:prstGeom prst="straightConnector1">
              <a:avLst/>
            </a:prstGeom>
            <a:noFill/>
            <a:ln cap="flat" cmpd="sng" w="9525">
              <a:solidFill>
                <a:srgbClr val="3C189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82" name="Google Shape;1282;p57"/>
          <p:cNvPicPr preferRelativeResize="0"/>
          <p:nvPr/>
        </p:nvPicPr>
        <p:blipFill rotWithShape="1">
          <a:blip r:embed="rId5">
            <a:alphaModFix/>
          </a:blip>
          <a:srcRect b="0" l="0" r="30545" t="0"/>
          <a:stretch/>
        </p:blipFill>
        <p:spPr>
          <a:xfrm>
            <a:off x="4720363" y="2192000"/>
            <a:ext cx="1772375" cy="1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88" name="Google Shape;12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5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0" name="Google Shape;1290;p58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58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58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298" name="Google Shape;12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5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0" name="Google Shape;1300;p59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5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59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08" name="Google Shape;1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6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60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11" name="Google Shape;1311;p60"/>
          <p:cNvPicPr preferRelativeResize="0"/>
          <p:nvPr/>
        </p:nvPicPr>
        <p:blipFill rotWithShape="1">
          <a:blip r:embed="rId4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60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60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19" name="Google Shape;1319;p61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61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23" name="Google Shape;1323;p61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6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61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What ML is </a:t>
            </a:r>
            <a:r>
              <a:rPr b="1" i="1" lang="en-GB" sz="2400">
                <a:solidFill>
                  <a:schemeClr val="lt1"/>
                </a:solidFill>
              </a:rPr>
              <a:t>not</a:t>
            </a:r>
            <a:r>
              <a:rPr b="1" lang="en-GB" sz="2400">
                <a:solidFill>
                  <a:schemeClr val="lt1"/>
                </a:solidFill>
              </a:rPr>
              <a:t>: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31" name="Google Shape;1331;p62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6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62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35" name="Google Shape;1335;p62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2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37" name="Google Shape;1337;p6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62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44" name="Google Shape;1344;p63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6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63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48" name="Google Shape;1348;p63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3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50" name="Google Shape;1350;p63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63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63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63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59" name="Google Shape;1359;p64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64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63" name="Google Shape;1363;p64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4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65" name="Google Shape;1365;p64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64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64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64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69" name="Google Shape;1369;p64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70" name="Google Shape;1370;p64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76" name="Google Shape;1376;p65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sp>
        <p:nvSpPr>
          <p:cNvPr id="1377" name="Google Shape;1377;p65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65"/>
          <p:cNvSpPr txBox="1"/>
          <p:nvPr/>
        </p:nvSpPr>
        <p:spPr>
          <a:xfrm>
            <a:off x="4789100" y="1090963"/>
            <a:ext cx="43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One of the reasons that enable NNs to encode highly abstract features is the use of </a:t>
            </a:r>
            <a:r>
              <a:rPr b="1" lang="en-GB" sz="1200">
                <a:solidFill>
                  <a:schemeClr val="dk1"/>
                </a:solidFill>
              </a:rPr>
              <a:t>non-linear</a:t>
            </a:r>
            <a:r>
              <a:rPr lang="en-GB" sz="1200">
                <a:solidFill>
                  <a:schemeClr val="dk1"/>
                </a:solidFill>
              </a:rPr>
              <a:t> activation functions.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Not using non-linearities leads to linear networks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9" name="Google Shape;1379;p65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2331450" y="887200"/>
            <a:ext cx="2007100" cy="16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65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65"/>
          <p:cNvSpPr txBox="1"/>
          <p:nvPr/>
        </p:nvSpPr>
        <p:spPr>
          <a:xfrm>
            <a:off x="4750175" y="2668631"/>
            <a:ext cx="317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Activation functions are applied to the output of each neuron (point-wise)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Simple derivative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83" name="Google Shape;1383;p65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84" name="Google Shape;1384;p6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65"/>
          <p:cNvSpPr txBox="1"/>
          <p:nvPr/>
        </p:nvSpPr>
        <p:spPr>
          <a:xfrm>
            <a:off x="-62750" y="2675481"/>
            <a:ext cx="317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Probability Estimate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Continuously differentiable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Vanishing derivatives due to saturated neurons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86" name="Google Shape;1386;p65"/>
          <p:cNvPicPr preferRelativeResize="0"/>
          <p:nvPr/>
        </p:nvPicPr>
        <p:blipFill rotWithShape="1">
          <a:blip r:embed="rId3">
            <a:alphaModFix/>
          </a:blip>
          <a:srcRect b="0" l="0" r="49826" t="0"/>
          <a:stretch/>
        </p:blipFill>
        <p:spPr>
          <a:xfrm>
            <a:off x="125125" y="887188"/>
            <a:ext cx="2007100" cy="16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5"/>
          <p:cNvSpPr txBox="1"/>
          <p:nvPr/>
        </p:nvSpPr>
        <p:spPr>
          <a:xfrm>
            <a:off x="2294700" y="269118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Very cheap to compute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Piece-wise linear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Dead neurons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differentiable at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88" name="Google Shape;1388;p65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 made our lives much easier and faster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Activation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394" name="Google Shape;1394;p66"/>
          <p:cNvSpPr txBox="1"/>
          <p:nvPr/>
        </p:nvSpPr>
        <p:spPr>
          <a:xfrm>
            <a:off x="2749700" y="44654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pic>
        <p:nvPicPr>
          <p:cNvPr id="1395" name="Google Shape;1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6"/>
          <p:cNvPicPr preferRelativeResize="0"/>
          <p:nvPr/>
        </p:nvPicPr>
        <p:blipFill rotWithShape="1">
          <a:blip r:embed="rId4">
            <a:alphaModFix/>
          </a:blip>
          <a:srcRect b="6138" l="0" r="0" t="4119"/>
          <a:stretch/>
        </p:blipFill>
        <p:spPr>
          <a:xfrm>
            <a:off x="409675" y="970825"/>
            <a:ext cx="3715525" cy="30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300" y="999075"/>
            <a:ext cx="4109600" cy="30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D224A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7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Neural Network Demo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403" name="Google Shape;1403;p67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4B3E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67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223F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05" name="Google Shape;1405;p67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1406" name="Google Shape;1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25" y="1002850"/>
            <a:ext cx="6743000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7"/>
          <p:cNvSpPr txBox="1"/>
          <p:nvPr/>
        </p:nvSpPr>
        <p:spPr>
          <a:xfrm>
            <a:off x="2765088" y="4532150"/>
            <a:ext cx="36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https://playground.tensorflow.org/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08" name="Google Shape;140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4" name="Google Shape;1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68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Neural Network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417" name="Google Shape;1417;p68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68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68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20" name="Google Shape;1420;p68"/>
          <p:cNvSpPr txBox="1"/>
          <p:nvPr/>
        </p:nvSpPr>
        <p:spPr>
          <a:xfrm>
            <a:off x="128875" y="967900"/>
            <a:ext cx="3000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The output of previous layer is used as an input to the next layer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The input layer is data input and the output is a prediction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Anything in between is </a:t>
            </a:r>
            <a:r>
              <a:rPr b="1" lang="en-GB">
                <a:solidFill>
                  <a:schemeClr val="lt1"/>
                </a:solidFill>
              </a:rPr>
              <a:t>hidden</a:t>
            </a:r>
            <a:br>
              <a:rPr b="1" lang="en-GB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Layers are represented as vectors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Edges are matrices</a:t>
            </a:r>
            <a:br>
              <a:rPr lang="en-GB">
                <a:solidFill>
                  <a:schemeClr val="lt1"/>
                </a:solidFill>
              </a:rPr>
            </a:br>
            <a:r>
              <a:rPr lang="en-GB">
                <a:solidFill>
                  <a:schemeClr val="lt1"/>
                </a:solidFill>
              </a:rPr>
              <a:t>	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-GB">
                <a:solidFill>
                  <a:schemeClr val="lt1"/>
                </a:solidFill>
              </a:rPr>
              <a:t>We train the weights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21" name="Google Shape;14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425" y="1207125"/>
            <a:ext cx="4764475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9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Neural Network Training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427" name="Google Shape;1427;p6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428" name="Google Shape;1428;p6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29" name="Google Shape;1429;p6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4" name="Google Shape;1434;p69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35" name="Google Shape;1435;p6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8" name="Google Shape;1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69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45" name="Google Shape;1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70"/>
          <p:cNvSpPr txBox="1"/>
          <p:nvPr/>
        </p:nvSpPr>
        <p:spPr>
          <a:xfrm>
            <a:off x="115475" y="301980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0"/>
          <p:cNvSpPr txBox="1"/>
          <p:nvPr/>
        </p:nvSpPr>
        <p:spPr>
          <a:xfrm>
            <a:off x="1367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48" name="Google Shape;1448;p70"/>
          <p:cNvSpPr txBox="1"/>
          <p:nvPr/>
        </p:nvSpPr>
        <p:spPr>
          <a:xfrm>
            <a:off x="257500" y="212135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0"/>
          <p:cNvSpPr txBox="1"/>
          <p:nvPr/>
        </p:nvSpPr>
        <p:spPr>
          <a:xfrm>
            <a:off x="2475900" y="2080350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Define the Model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layers and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The forward propagation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0" name="Google Shape;1450;p70"/>
          <p:cNvSpPr txBox="1"/>
          <p:nvPr/>
        </p:nvSpPr>
        <p:spPr>
          <a:xfrm>
            <a:off x="247590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51" name="Google Shape;1451;p70"/>
          <p:cNvSpPr txBox="1"/>
          <p:nvPr/>
        </p:nvSpPr>
        <p:spPr>
          <a:xfrm>
            <a:off x="4787756" y="2047038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What function to optimize?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function to approximate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your desired solution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2" name="Google Shape;1452;p70"/>
          <p:cNvSpPr txBox="1"/>
          <p:nvPr/>
        </p:nvSpPr>
        <p:spPr>
          <a:xfrm>
            <a:off x="4787757" y="14647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53" name="Google Shape;1453;p70"/>
          <p:cNvSpPr txBox="1"/>
          <p:nvPr/>
        </p:nvSpPr>
        <p:spPr>
          <a:xfrm>
            <a:off x="115475" y="2098575"/>
            <a:ext cx="437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Process your data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Define the data to be used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Do we have labels?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54" name="Google Shape;1454;p70"/>
          <p:cNvSpPr txBox="1"/>
          <p:nvPr/>
        </p:nvSpPr>
        <p:spPr>
          <a:xfrm>
            <a:off x="6899132" y="148297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55" name="Google Shape;1455;p70"/>
          <p:cNvSpPr txBox="1"/>
          <p:nvPr/>
        </p:nvSpPr>
        <p:spPr>
          <a:xfrm>
            <a:off x="6992406" y="2032125"/>
            <a:ext cx="2036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How to evaluate the model?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Which metrics are going to tell us how well we are doing on unseen data?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1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61" name="Google Shape;1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1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63" name="Google Shape;1463;p71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4" name="Google Shape;1464;p71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What ML is </a:t>
            </a:r>
            <a:r>
              <a:rPr b="1" i="1" lang="en-GB" sz="2400">
                <a:solidFill>
                  <a:schemeClr val="lt1"/>
                </a:solidFill>
              </a:rPr>
              <a:t>not</a:t>
            </a:r>
            <a:r>
              <a:rPr b="1" lang="en-GB" sz="2400">
                <a:solidFill>
                  <a:schemeClr val="lt1"/>
                </a:solidFill>
              </a:rPr>
              <a:t>: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671468" y="414556"/>
            <a:ext cx="261000" cy="261000"/>
          </a:xfrm>
          <a:prstGeom prst="ellipse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106672" y="258649"/>
            <a:ext cx="90000" cy="879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809450" y="1077725"/>
            <a:ext cx="453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Mimicking human intelligence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Robotics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Deep Learning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833975" y="2954300"/>
            <a:ext cx="453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ML is the study of algorithms that can improve through experience and by the use of data. It is seen as part of Artificial Intelligence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Wikipedia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566825" y="27538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“</a:t>
            </a:r>
            <a:endParaRPr sz="4800"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70" name="Google Shape;1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72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72" name="Google Shape;1472;p72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2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474" name="Google Shape;1474;p72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2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81" name="Google Shape;1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73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3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84" name="Google Shape;1484;p73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3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86" name="Google Shape;1486;p73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487" name="Google Shape;1487;p73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73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73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73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4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496" name="Google Shape;14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4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74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499" name="Google Shape;1499;p74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4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01" name="Google Shape;1501;p74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pic>
        <p:nvPicPr>
          <p:cNvPr id="1502" name="Google Shape;1502;p74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4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4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74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4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5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Recipe for Training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12" name="Google Shape;15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5"/>
          <p:cNvSpPr txBox="1"/>
          <p:nvPr/>
        </p:nvSpPr>
        <p:spPr>
          <a:xfrm>
            <a:off x="643925" y="31382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5"/>
          <p:cNvSpPr txBox="1"/>
          <p:nvPr/>
        </p:nvSpPr>
        <p:spPr>
          <a:xfrm>
            <a:off x="1561582" y="1430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15" name="Google Shape;1515;p75"/>
          <p:cNvSpPr txBox="1"/>
          <p:nvPr/>
        </p:nvSpPr>
        <p:spPr>
          <a:xfrm>
            <a:off x="813300" y="2217025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5"/>
          <p:cNvSpPr txBox="1"/>
          <p:nvPr/>
        </p:nvSpPr>
        <p:spPr>
          <a:xfrm>
            <a:off x="5363832" y="143023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17" name="Google Shape;1517;p75"/>
          <p:cNvSpPr txBox="1"/>
          <p:nvPr/>
        </p:nvSpPr>
        <p:spPr>
          <a:xfrm>
            <a:off x="1561582" y="30305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18" name="Google Shape;1518;p75"/>
          <p:cNvSpPr txBox="1"/>
          <p:nvPr/>
        </p:nvSpPr>
        <p:spPr>
          <a:xfrm>
            <a:off x="5409382" y="31382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519" name="Google Shape;1519;p75"/>
          <p:cNvSpPr txBox="1"/>
          <p:nvPr/>
        </p:nvSpPr>
        <p:spPr>
          <a:xfrm>
            <a:off x="5409381" y="3748600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Accuracy, F1-score, precision, recall</a:t>
            </a:r>
            <a:endParaRPr/>
          </a:p>
        </p:txBody>
      </p:sp>
      <p:pic>
        <p:nvPicPr>
          <p:cNvPr id="1520" name="Google Shape;1520;p75"/>
          <p:cNvPicPr preferRelativeResize="0"/>
          <p:nvPr/>
        </p:nvPicPr>
        <p:blipFill rotWithShape="1">
          <a:blip r:embed="rId4">
            <a:alphaModFix/>
          </a:blip>
          <a:srcRect b="0" l="23224" r="0" t="0"/>
          <a:stretch/>
        </p:blipFill>
        <p:spPr>
          <a:xfrm>
            <a:off x="1463975" y="2217025"/>
            <a:ext cx="1796375" cy="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75"/>
          <p:cNvPicPr preferRelativeResize="0"/>
          <p:nvPr/>
        </p:nvPicPr>
        <p:blipFill rotWithShape="1">
          <a:blip r:embed="rId5">
            <a:alphaModFix/>
          </a:blip>
          <a:srcRect b="0" l="16929" r="0" t="0"/>
          <a:stretch/>
        </p:blipFill>
        <p:spPr>
          <a:xfrm>
            <a:off x="5382050" y="2177724"/>
            <a:ext cx="2430390" cy="2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5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1689574" y="3705300"/>
            <a:ext cx="1232428" cy="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5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1645062" y="43642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5"/>
          <p:cNvSpPr txBox="1"/>
          <p:nvPr/>
        </p:nvSpPr>
        <p:spPr>
          <a:xfrm>
            <a:off x="978025" y="3832975"/>
            <a:ext cx="6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MSE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CE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30" name="Google Shape;1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7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2" name="Google Shape;15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76"/>
          <p:cNvPicPr preferRelativeResize="0"/>
          <p:nvPr/>
        </p:nvPicPr>
        <p:blipFill rotWithShape="1">
          <a:blip r:embed="rId5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76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76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41" name="Google Shape;1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7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77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44" name="Google Shape;154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77"/>
          <p:cNvPicPr preferRelativeResize="0"/>
          <p:nvPr/>
        </p:nvPicPr>
        <p:blipFill rotWithShape="1">
          <a:blip r:embed="rId5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77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77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53" name="Google Shape;15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7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78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56" name="Google Shape;1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78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78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8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66" name="Google Shape;15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7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9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69" name="Google Shape;15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9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9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79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74" name="Google Shape;1574;p79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79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81" name="Google Shape;15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8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0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84" name="Google Shape;1584;p80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85" name="Google Shape;158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80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80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80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80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91" name="Google Shape;1591;p80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0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598" name="Google Shape;15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81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81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01" name="Google Shape;1601;p81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02" name="Google Shape;16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1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1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81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81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08" name="Google Shape;1608;p81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81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10" name="Google Shape;1610;p81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11" name="Google Shape;1611;p81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8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Loss Functions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617" name="Google Shape;1617;p82"/>
          <p:cNvSpPr txBox="1"/>
          <p:nvPr/>
        </p:nvSpPr>
        <p:spPr>
          <a:xfrm>
            <a:off x="3811200" y="4655000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Many more! We can design our own!</a:t>
            </a:r>
            <a:endParaRPr b="1"/>
          </a:p>
        </p:txBody>
      </p:sp>
      <p:sp>
        <p:nvSpPr>
          <p:cNvPr id="1618" name="Google Shape;1618;p82"/>
          <p:cNvSpPr/>
          <p:nvPr/>
        </p:nvSpPr>
        <p:spPr>
          <a:xfrm>
            <a:off x="4750175" y="1090975"/>
            <a:ext cx="3968100" cy="1177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2"/>
          <p:cNvSpPr txBox="1"/>
          <p:nvPr/>
        </p:nvSpPr>
        <p:spPr>
          <a:xfrm>
            <a:off x="4789100" y="1090963"/>
            <a:ext cx="43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loss function is used to bridge the gap between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your neural network predictions and the true value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optimize (minimize) the loss to tune the weights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direction of biggest positive change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20" name="Google Shape;16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82"/>
          <p:cNvSpPr/>
          <p:nvPr/>
        </p:nvSpPr>
        <p:spPr>
          <a:xfrm>
            <a:off x="4750175" y="2622450"/>
            <a:ext cx="2793600" cy="14790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2"/>
          <p:cNvSpPr txBox="1"/>
          <p:nvPr/>
        </p:nvSpPr>
        <p:spPr>
          <a:xfrm>
            <a:off x="4750175" y="2668631"/>
            <a:ext cx="317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is easily composed with sigmoid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 Softmax activations!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CE and Softmax has better behaved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gradients.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Non-linear behaviour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23" name="Google Shape;1623;p82"/>
          <p:cNvSpPr/>
          <p:nvPr/>
        </p:nvSpPr>
        <p:spPr>
          <a:xfrm>
            <a:off x="7601900" y="2625350"/>
            <a:ext cx="1393800" cy="14790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24" name="Google Shape;1624;p82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82"/>
          <p:cNvSpPr txBox="1"/>
          <p:nvPr/>
        </p:nvSpPr>
        <p:spPr>
          <a:xfrm>
            <a:off x="-62750" y="3008056"/>
            <a:ext cx="31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Distance/statistical metric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assumes a Gaussian prior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Easy to understand, easy to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Compute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Prone to outliers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suitable for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26" name="Google Shape;1626;p82"/>
          <p:cNvSpPr txBox="1"/>
          <p:nvPr/>
        </p:nvSpPr>
        <p:spPr>
          <a:xfrm>
            <a:off x="2340275" y="2987856"/>
            <a:ext cx="3176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Suitable for multi-class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problems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Information theory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foundation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Not exactly the most stable loss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27" name="Google Shape;1627;p82"/>
          <p:cNvSpPr txBox="1"/>
          <p:nvPr/>
        </p:nvSpPr>
        <p:spPr>
          <a:xfrm>
            <a:off x="7601900" y="2658925"/>
            <a:ext cx="15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CE is the negative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log-likelihood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Most commonly used activation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classification</a:t>
            </a:r>
            <a:endParaRPr sz="1200"/>
          </a:p>
        </p:txBody>
      </p:sp>
      <p:pic>
        <p:nvPicPr>
          <p:cNvPr id="1628" name="Google Shape;162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4" y="539263"/>
            <a:ext cx="1776400" cy="19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237" y="777925"/>
            <a:ext cx="2151200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82"/>
          <p:cNvPicPr preferRelativeResize="0"/>
          <p:nvPr/>
        </p:nvPicPr>
        <p:blipFill rotWithShape="1">
          <a:blip r:embed="rId6">
            <a:alphaModFix/>
          </a:blip>
          <a:srcRect b="0" l="56957" r="0" t="0"/>
          <a:stretch/>
        </p:blipFill>
        <p:spPr>
          <a:xfrm>
            <a:off x="597225" y="2496275"/>
            <a:ext cx="1059749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2"/>
          <p:cNvPicPr preferRelativeResize="0"/>
          <p:nvPr/>
        </p:nvPicPr>
        <p:blipFill rotWithShape="1">
          <a:blip r:embed="rId7">
            <a:alphaModFix/>
          </a:blip>
          <a:srcRect b="0" l="32185" r="0" t="0"/>
          <a:stretch/>
        </p:blipFill>
        <p:spPr>
          <a:xfrm>
            <a:off x="2759687" y="2315900"/>
            <a:ext cx="1321450" cy="6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37" name="Google Shape;1637;p83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83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39" name="Google Shape;163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83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41" name="Google Shape;1641;p83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47" name="Google Shape;1647;p84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Google Shape;1648;p84"/>
          <p:cNvGrpSpPr/>
          <p:nvPr/>
        </p:nvGrpSpPr>
        <p:grpSpPr>
          <a:xfrm>
            <a:off x="4291182" y="954113"/>
            <a:ext cx="4135969" cy="2564050"/>
            <a:chOff x="4245607" y="1265463"/>
            <a:chExt cx="4135969" cy="2564050"/>
          </a:xfrm>
        </p:grpSpPr>
        <p:pic>
          <p:nvPicPr>
            <p:cNvPr id="1649" name="Google Shape;1649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Google Shape;1651;p84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52" name="Google Shape;1652;p84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53" name="Google Shape;1653;p84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8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59" name="Google Shape;1659;p85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85"/>
          <p:cNvGrpSpPr/>
          <p:nvPr/>
        </p:nvGrpSpPr>
        <p:grpSpPr>
          <a:xfrm>
            <a:off x="4291182" y="954113"/>
            <a:ext cx="4501368" cy="2564050"/>
            <a:chOff x="4245607" y="1265463"/>
            <a:chExt cx="4501368" cy="2564050"/>
          </a:xfrm>
        </p:grpSpPr>
        <p:pic>
          <p:nvPicPr>
            <p:cNvPr id="1661" name="Google Shape;1661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85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64" name="Google Shape;1664;p85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65" name="Google Shape;1665;p85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66" name="Google Shape;1666;p85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667" name="Google Shape;1667;p85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68" name="Google Shape;1668;p85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69" name="Google Shape;1669;p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75" name="Google Shape;1675;p86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6" name="Google Shape;1676;p86"/>
          <p:cNvGrpSpPr/>
          <p:nvPr/>
        </p:nvGrpSpPr>
        <p:grpSpPr>
          <a:xfrm>
            <a:off x="4291182" y="954113"/>
            <a:ext cx="4686306" cy="2564050"/>
            <a:chOff x="4245607" y="1265463"/>
            <a:chExt cx="4686306" cy="2564050"/>
          </a:xfrm>
        </p:grpSpPr>
        <p:pic>
          <p:nvPicPr>
            <p:cNvPr id="1677" name="Google Shape;167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86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81" name="Google Shape;1681;p86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82" name="Google Shape;1682;p86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83" name="Google Shape;1683;p86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684" name="Google Shape;1684;p86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685" name="Google Shape;1685;p86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686" name="Google Shape;1686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692" name="Google Shape;1692;p87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87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694" name="Google Shape;1694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7" name="Google Shape;1697;p87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98" name="Google Shape;1698;p87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699" name="Google Shape;1699;p87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00" name="Google Shape;1700;p87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01" name="Google Shape;1701;p87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702" name="Google Shape;1702;p87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03" name="Google Shape;1703;p87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04" name="Google Shape;1704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05" name="Google Shape;1705;p87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7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8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Stochastic Gradient Descent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712" name="Google Shape;1712;p88"/>
          <p:cNvPicPr preferRelativeResize="0"/>
          <p:nvPr/>
        </p:nvPicPr>
        <p:blipFill rotWithShape="1">
          <a:blip r:embed="rId3">
            <a:alphaModFix/>
          </a:blip>
          <a:srcRect b="2628" l="14597" r="7841" t="7974"/>
          <a:stretch/>
        </p:blipFill>
        <p:spPr>
          <a:xfrm>
            <a:off x="133800" y="1022463"/>
            <a:ext cx="3792875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8"/>
          <p:cNvSpPr/>
          <p:nvPr/>
        </p:nvSpPr>
        <p:spPr>
          <a:xfrm>
            <a:off x="333213" y="4025600"/>
            <a:ext cx="2692500" cy="7389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88"/>
          <p:cNvSpPr/>
          <p:nvPr/>
        </p:nvSpPr>
        <p:spPr>
          <a:xfrm>
            <a:off x="3129400" y="4003725"/>
            <a:ext cx="3176100" cy="779100"/>
          </a:xfrm>
          <a:prstGeom prst="rect">
            <a:avLst/>
          </a:prstGeom>
          <a:solidFill>
            <a:srgbClr val="E5DF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15" name="Google Shape;1715;p88"/>
          <p:cNvSpPr txBox="1"/>
          <p:nvPr/>
        </p:nvSpPr>
        <p:spPr>
          <a:xfrm>
            <a:off x="2989900" y="3933350"/>
            <a:ext cx="331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Can be used with loss function that are not differentiable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❖"/>
            </a:pPr>
            <a:r>
              <a:rPr lang="en-GB" sz="1200">
                <a:solidFill>
                  <a:schemeClr val="dk1"/>
                </a:solidFill>
              </a:rPr>
              <a:t>No Guarantee that we find the global optimum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1716" name="Google Shape;1716;p88"/>
          <p:cNvGrpSpPr/>
          <p:nvPr/>
        </p:nvGrpSpPr>
        <p:grpSpPr>
          <a:xfrm>
            <a:off x="4291182" y="954113"/>
            <a:ext cx="4686306" cy="2973413"/>
            <a:chOff x="4245607" y="1265463"/>
            <a:chExt cx="4686306" cy="2973413"/>
          </a:xfrm>
        </p:grpSpPr>
        <p:pic>
          <p:nvPicPr>
            <p:cNvPr id="1717" name="Google Shape;1717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2800" y="1291814"/>
              <a:ext cx="3158776" cy="5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263" y="3428025"/>
              <a:ext cx="3765650" cy="3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2800" y="2115946"/>
              <a:ext cx="1173225" cy="2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88"/>
            <p:cNvSpPr txBox="1"/>
            <p:nvPr/>
          </p:nvSpPr>
          <p:spPr>
            <a:xfrm>
              <a:off x="4245607" y="126546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01.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21" name="Google Shape;1721;p88"/>
            <p:cNvSpPr txBox="1"/>
            <p:nvPr/>
          </p:nvSpPr>
          <p:spPr>
            <a:xfrm>
              <a:off x="4245607" y="1997875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02.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22" name="Google Shape;1722;p88"/>
            <p:cNvSpPr txBox="1"/>
            <p:nvPr/>
          </p:nvSpPr>
          <p:spPr>
            <a:xfrm>
              <a:off x="4245607" y="2712950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03.</a:t>
              </a:r>
              <a:endParaRPr b="1" sz="2000">
                <a:solidFill>
                  <a:srgbClr val="A64D79"/>
                </a:solidFill>
              </a:endParaRPr>
            </a:p>
          </p:txBody>
        </p:sp>
        <p:sp>
          <p:nvSpPr>
            <p:cNvPr id="1723" name="Google Shape;1723;p88"/>
            <p:cNvSpPr txBox="1"/>
            <p:nvPr/>
          </p:nvSpPr>
          <p:spPr>
            <a:xfrm>
              <a:off x="6725548" y="3838675"/>
              <a:ext cx="13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A64D79"/>
                  </a:solidFill>
                </a:rPr>
                <a:t>Learning Rate</a:t>
              </a:r>
              <a:endParaRPr b="1">
                <a:solidFill>
                  <a:srgbClr val="A64D79"/>
                </a:solidFill>
              </a:endParaRPr>
            </a:p>
          </p:txBody>
        </p:sp>
        <p:sp>
          <p:nvSpPr>
            <p:cNvPr id="1724" name="Google Shape;1724;p88"/>
            <p:cNvSpPr txBox="1"/>
            <p:nvPr/>
          </p:nvSpPr>
          <p:spPr>
            <a:xfrm>
              <a:off x="4263832" y="3336913"/>
              <a:ext cx="108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A64D79"/>
                  </a:solidFill>
                </a:rPr>
                <a:t>04.</a:t>
              </a:r>
              <a:endParaRPr b="1" sz="2000">
                <a:solidFill>
                  <a:srgbClr val="A64D79"/>
                </a:solidFill>
              </a:endParaRPr>
            </a:p>
          </p:txBody>
        </p:sp>
        <p:grpSp>
          <p:nvGrpSpPr>
            <p:cNvPr id="1725" name="Google Shape;1725;p88"/>
            <p:cNvGrpSpPr/>
            <p:nvPr/>
          </p:nvGrpSpPr>
          <p:grpSpPr>
            <a:xfrm>
              <a:off x="5111575" y="2543600"/>
              <a:ext cx="3635400" cy="831300"/>
              <a:chOff x="5111575" y="2543600"/>
              <a:chExt cx="3635400" cy="831300"/>
            </a:xfrm>
          </p:grpSpPr>
          <p:sp>
            <p:nvSpPr>
              <p:cNvPr id="1726" name="Google Shape;1726;p88"/>
              <p:cNvSpPr txBox="1"/>
              <p:nvPr/>
            </p:nvSpPr>
            <p:spPr>
              <a:xfrm>
                <a:off x="5111575" y="2543600"/>
                <a:ext cx="36354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Create batches of </a:t>
                </a:r>
                <a:r>
                  <a:rPr b="1" i="1" lang="en-GB"/>
                  <a:t>N </a:t>
                </a:r>
                <a:r>
                  <a:rPr lang="en-GB"/>
                  <a:t>examples to propagate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GB"/>
                </a:br>
                <a:r>
                  <a:rPr lang="en-GB"/>
                  <a:t>and compute </a:t>
                </a:r>
                <a:endParaRPr/>
              </a:p>
            </p:txBody>
          </p:sp>
          <p:pic>
            <p:nvPicPr>
              <p:cNvPr id="1727" name="Google Shape;1727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92475" y="3066749"/>
                <a:ext cx="819425" cy="19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28" name="Google Shape;1728;p88"/>
          <p:cNvSpPr txBox="1"/>
          <p:nvPr/>
        </p:nvSpPr>
        <p:spPr>
          <a:xfrm>
            <a:off x="182888" y="4022750"/>
            <a:ext cx="29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Choice of learning rate critical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SGD is the main engine behind training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Many variations exist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89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37" name="Google Shape;1737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89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89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40" name="Google Shape;1740;p89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41" name="Google Shape;174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2" name="Google Shape;1742;p89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43" name="Google Shape;1743;p89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9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9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9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9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9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1" name="Google Shape;1751;p89"/>
            <p:cNvCxnSpPr>
              <a:stCxn id="1743" idx="2"/>
              <a:endCxn id="1744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2" name="Google Shape;1752;p89"/>
            <p:cNvCxnSpPr>
              <a:stCxn id="1743" idx="2"/>
              <a:endCxn id="1745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3" name="Google Shape;1753;p89"/>
            <p:cNvCxnSpPr>
              <a:stCxn id="1743" idx="2"/>
              <a:endCxn id="1746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4" name="Google Shape;1754;p89"/>
            <p:cNvCxnSpPr>
              <a:stCxn id="1744" idx="2"/>
              <a:endCxn id="1747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5" name="Google Shape;1755;p89"/>
            <p:cNvCxnSpPr>
              <a:stCxn id="1744" idx="2"/>
              <a:endCxn id="1748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6" name="Google Shape;1756;p89"/>
            <p:cNvCxnSpPr>
              <a:stCxn id="1744" idx="2"/>
              <a:endCxn id="1749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57" name="Google Shape;1757;p89"/>
            <p:cNvCxnSpPr>
              <a:stCxn id="1744" idx="2"/>
              <a:endCxn id="1750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758" name="Google Shape;1758;p89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59" name="Google Shape;1759;p89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grpSp>
        <p:nvGrpSpPr>
          <p:cNvPr id="1760" name="Google Shape;1760;p89"/>
          <p:cNvGrpSpPr/>
          <p:nvPr/>
        </p:nvGrpSpPr>
        <p:grpSpPr>
          <a:xfrm>
            <a:off x="4865799" y="1570251"/>
            <a:ext cx="2084529" cy="875308"/>
            <a:chOff x="4628299" y="1577988"/>
            <a:chExt cx="2084529" cy="875308"/>
          </a:xfrm>
        </p:grpSpPr>
        <p:pic>
          <p:nvPicPr>
            <p:cNvPr id="1761" name="Google Shape;1761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2" name="Google Shape;1762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8" name="Google Shape;17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90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771" name="Google Shape;1771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90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90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74" name="Google Shape;1774;p90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75" name="Google Shape;17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90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777" name="Google Shape;1777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0" name="Google Shape;1780;p90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781" name="Google Shape;1781;p90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90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90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90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90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90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90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90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89" name="Google Shape;1789;p90"/>
            <p:cNvCxnSpPr>
              <a:stCxn id="1781" idx="2"/>
              <a:endCxn id="1782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0" name="Google Shape;1790;p90"/>
            <p:cNvCxnSpPr>
              <a:stCxn id="1781" idx="2"/>
              <a:endCxn id="1783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1" name="Google Shape;1791;p90"/>
            <p:cNvCxnSpPr>
              <a:stCxn id="1781" idx="2"/>
              <a:endCxn id="1784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2" name="Google Shape;1792;p90"/>
            <p:cNvCxnSpPr>
              <a:stCxn id="1782" idx="2"/>
              <a:endCxn id="1785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3" name="Google Shape;1793;p90"/>
            <p:cNvCxnSpPr>
              <a:stCxn id="1782" idx="2"/>
              <a:endCxn id="1786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4" name="Google Shape;1794;p90"/>
            <p:cNvCxnSpPr>
              <a:stCxn id="1782" idx="2"/>
              <a:endCxn id="1787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95" name="Google Shape;1795;p90"/>
            <p:cNvCxnSpPr>
              <a:stCxn id="1782" idx="2"/>
              <a:endCxn id="1788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796" name="Google Shape;1796;p90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797" name="Google Shape;1797;p90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3" name="Google Shape;18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1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06" name="Google Shape;1806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1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91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09" name="Google Shape;1809;p91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10" name="Google Shape;181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2" name="Google Shape;1812;p91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13" name="Google Shape;1813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6" name="Google Shape;1816;p91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17" name="Google Shape;1817;p91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91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91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91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91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91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91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91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25" name="Google Shape;1825;p91"/>
            <p:cNvCxnSpPr>
              <a:stCxn id="1817" idx="2"/>
              <a:endCxn id="1818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6" name="Google Shape;1826;p91"/>
            <p:cNvCxnSpPr>
              <a:stCxn id="1817" idx="2"/>
              <a:endCxn id="1819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7" name="Google Shape;1827;p91"/>
            <p:cNvCxnSpPr>
              <a:stCxn id="1817" idx="2"/>
              <a:endCxn id="1820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8" name="Google Shape;1828;p91"/>
            <p:cNvCxnSpPr>
              <a:stCxn id="1818" idx="2"/>
              <a:endCxn id="1821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9" name="Google Shape;1829;p91"/>
            <p:cNvCxnSpPr>
              <a:stCxn id="1818" idx="2"/>
              <a:endCxn id="1822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30" name="Google Shape;1830;p91"/>
            <p:cNvCxnSpPr>
              <a:stCxn id="1818" idx="2"/>
              <a:endCxn id="1823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31" name="Google Shape;1831;p91"/>
            <p:cNvCxnSpPr>
              <a:stCxn id="1818" idx="2"/>
              <a:endCxn id="1824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832" name="Google Shape;1832;p91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33" name="Google Shape;1833;p91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Machine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Perform tasks without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Explicitly programmed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from data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9" name="Google Shape;18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2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Backpropagation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42" name="Google Shape;1842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2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92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143375" y="2367400"/>
            <a:ext cx="247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(deep) neural network is a deeply </a:t>
            </a:r>
            <a:r>
              <a:rPr b="1" lang="en-GB" sz="1200">
                <a:solidFill>
                  <a:schemeClr val="lt1"/>
                </a:solidFill>
              </a:rPr>
              <a:t>nested functions</a:t>
            </a:r>
            <a:r>
              <a:rPr lang="en-GB" sz="1200">
                <a:solidFill>
                  <a:schemeClr val="lt1"/>
                </a:solidFill>
              </a:rPr>
              <a:t>: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We need to compute the gradient for each layer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Apply the </a:t>
            </a:r>
            <a:r>
              <a:rPr b="1" lang="en-GB" sz="1200">
                <a:solidFill>
                  <a:schemeClr val="lt1"/>
                </a:solidFill>
              </a:rPr>
              <a:t>chain rule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This is </a:t>
            </a:r>
            <a:r>
              <a:rPr b="1" lang="en-GB" sz="1200">
                <a:solidFill>
                  <a:schemeClr val="lt1"/>
                </a:solidFill>
              </a:rPr>
              <a:t>backpropagation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846" name="Google Shape;184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375" y="611862"/>
            <a:ext cx="1607332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100" y="1400863"/>
            <a:ext cx="1269084" cy="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00" y="1602275"/>
            <a:ext cx="1607326" cy="194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92"/>
          <p:cNvGrpSpPr/>
          <p:nvPr/>
        </p:nvGrpSpPr>
        <p:grpSpPr>
          <a:xfrm>
            <a:off x="4865799" y="1570251"/>
            <a:ext cx="3727026" cy="1482613"/>
            <a:chOff x="4628299" y="1577988"/>
            <a:chExt cx="3727026" cy="1482613"/>
          </a:xfrm>
        </p:grpSpPr>
        <p:pic>
          <p:nvPicPr>
            <p:cNvPr id="1850" name="Google Shape;1850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3039" y="2570984"/>
              <a:ext cx="752286" cy="48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Google Shape;1851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93942" y="2268145"/>
              <a:ext cx="418886" cy="1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28299" y="1577988"/>
              <a:ext cx="406139" cy="185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3" name="Google Shape;1853;p92"/>
          <p:cNvGrpSpPr/>
          <p:nvPr/>
        </p:nvGrpSpPr>
        <p:grpSpPr>
          <a:xfrm>
            <a:off x="4133354" y="1480269"/>
            <a:ext cx="3412474" cy="3158518"/>
            <a:chOff x="4999150" y="3023275"/>
            <a:chExt cx="1812350" cy="1677475"/>
          </a:xfrm>
        </p:grpSpPr>
        <p:sp>
          <p:nvSpPr>
            <p:cNvPr id="1854" name="Google Shape;1854;p92"/>
            <p:cNvSpPr/>
            <p:nvPr/>
          </p:nvSpPr>
          <p:spPr>
            <a:xfrm>
              <a:off x="654450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92"/>
            <p:cNvSpPr/>
            <p:nvPr/>
          </p:nvSpPr>
          <p:spPr>
            <a:xfrm>
              <a:off x="5808850" y="3290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92"/>
            <p:cNvSpPr/>
            <p:nvPr/>
          </p:nvSpPr>
          <p:spPr>
            <a:xfrm>
              <a:off x="5808850" y="37743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92"/>
            <p:cNvSpPr/>
            <p:nvPr/>
          </p:nvSpPr>
          <p:spPr>
            <a:xfrm>
              <a:off x="5808850" y="42313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92"/>
            <p:cNvSpPr/>
            <p:nvPr/>
          </p:nvSpPr>
          <p:spPr>
            <a:xfrm>
              <a:off x="4999150" y="302327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92"/>
            <p:cNvSpPr/>
            <p:nvPr/>
          </p:nvSpPr>
          <p:spPr>
            <a:xfrm>
              <a:off x="4999150" y="350630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92"/>
            <p:cNvSpPr/>
            <p:nvPr/>
          </p:nvSpPr>
          <p:spPr>
            <a:xfrm>
              <a:off x="4999150" y="3970025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92"/>
            <p:cNvSpPr/>
            <p:nvPr/>
          </p:nvSpPr>
          <p:spPr>
            <a:xfrm>
              <a:off x="4999150" y="4433750"/>
              <a:ext cx="267000" cy="267000"/>
            </a:xfrm>
            <a:prstGeom prst="ellipse">
              <a:avLst/>
            </a:prstGeom>
            <a:solidFill>
              <a:srgbClr val="A9145E"/>
            </a:solidFill>
            <a:ln cap="flat" cmpd="sng" w="9525">
              <a:solidFill>
                <a:srgbClr val="1325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62" name="Google Shape;1862;p92"/>
            <p:cNvCxnSpPr>
              <a:stCxn id="1854" idx="2"/>
              <a:endCxn id="1855" idx="6"/>
            </p:cNvCxnSpPr>
            <p:nvPr/>
          </p:nvCxnSpPr>
          <p:spPr>
            <a:xfrm rot="10800000">
              <a:off x="6075900" y="3423650"/>
              <a:ext cx="468600" cy="4842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3" name="Google Shape;1863;p92"/>
            <p:cNvCxnSpPr>
              <a:stCxn id="1854" idx="2"/>
              <a:endCxn id="1856" idx="6"/>
            </p:cNvCxnSpPr>
            <p:nvPr/>
          </p:nvCxnSpPr>
          <p:spPr>
            <a:xfrm rot="10800000">
              <a:off x="6075900" y="3907850"/>
              <a:ext cx="468600" cy="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4" name="Google Shape;1864;p92"/>
            <p:cNvCxnSpPr>
              <a:stCxn id="1854" idx="2"/>
              <a:endCxn id="1857" idx="6"/>
            </p:cNvCxnSpPr>
            <p:nvPr/>
          </p:nvCxnSpPr>
          <p:spPr>
            <a:xfrm flipH="1">
              <a:off x="6075900" y="3907850"/>
              <a:ext cx="468600" cy="4569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5" name="Google Shape;1865;p92"/>
            <p:cNvCxnSpPr>
              <a:stCxn id="1855" idx="2"/>
              <a:endCxn id="1858" idx="6"/>
            </p:cNvCxnSpPr>
            <p:nvPr/>
          </p:nvCxnSpPr>
          <p:spPr>
            <a:xfrm rot="10800000">
              <a:off x="5266150" y="3156775"/>
              <a:ext cx="542700" cy="267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6" name="Google Shape;1866;p92"/>
            <p:cNvCxnSpPr>
              <a:stCxn id="1855" idx="2"/>
              <a:endCxn id="1859" idx="6"/>
            </p:cNvCxnSpPr>
            <p:nvPr/>
          </p:nvCxnSpPr>
          <p:spPr>
            <a:xfrm flipH="1">
              <a:off x="5266150" y="3423775"/>
              <a:ext cx="542700" cy="2160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7" name="Google Shape;1867;p92"/>
            <p:cNvCxnSpPr>
              <a:stCxn id="1855" idx="2"/>
              <a:endCxn id="1860" idx="6"/>
            </p:cNvCxnSpPr>
            <p:nvPr/>
          </p:nvCxnSpPr>
          <p:spPr>
            <a:xfrm flipH="1">
              <a:off x="5266150" y="3423775"/>
              <a:ext cx="542700" cy="679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68" name="Google Shape;1868;p92"/>
            <p:cNvCxnSpPr>
              <a:stCxn id="1855" idx="2"/>
              <a:endCxn id="1861" idx="5"/>
            </p:cNvCxnSpPr>
            <p:nvPr/>
          </p:nvCxnSpPr>
          <p:spPr>
            <a:xfrm flipH="1">
              <a:off x="5227150" y="3423775"/>
              <a:ext cx="581700" cy="1237800"/>
            </a:xfrm>
            <a:prstGeom prst="straightConnector1">
              <a:avLst/>
            </a:prstGeom>
            <a:noFill/>
            <a:ln cap="flat" cmpd="sng" w="952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869" name="Google Shape;1869;p92"/>
          <p:cNvSpPr txBox="1"/>
          <p:nvPr/>
        </p:nvSpPr>
        <p:spPr>
          <a:xfrm>
            <a:off x="5301700" y="290412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  <p:sp>
        <p:nvSpPr>
          <p:cNvPr id="1870" name="Google Shape;1870;p92"/>
          <p:cNvSpPr txBox="1"/>
          <p:nvPr/>
        </p:nvSpPr>
        <p:spPr>
          <a:xfrm>
            <a:off x="5301700" y="3832675"/>
            <a:ext cx="503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9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76" name="Google Shape;1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93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93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79" name="Google Shape;18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9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85" name="Google Shape;18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94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94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88" name="Google Shape;188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94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9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895" name="Google Shape;18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95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5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98" name="Google Shape;1898;p95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99" name="Google Shape;189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5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06" name="Google Shape;1906;p96"/>
          <p:cNvSpPr/>
          <p:nvPr/>
        </p:nvSpPr>
        <p:spPr>
          <a:xfrm>
            <a:off x="5280700" y="3508775"/>
            <a:ext cx="34164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96"/>
          <p:cNvSpPr txBox="1"/>
          <p:nvPr/>
        </p:nvSpPr>
        <p:spPr>
          <a:xfrm>
            <a:off x="5319625" y="3508775"/>
            <a:ext cx="332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The more weights we need to train, the more complex the model becomes and the sooner it starts to memorize, if we don’t have enough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08" name="Google Shape;19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96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96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11" name="Google Shape;19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5">
            <a:alphaModFix/>
          </a:blip>
          <a:srcRect b="2856" l="0" r="0" t="7890"/>
          <a:stretch/>
        </p:blipFill>
        <p:spPr>
          <a:xfrm>
            <a:off x="5572625" y="957137"/>
            <a:ext cx="2528550" cy="2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96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19" name="Google Shape;1919;p97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21" name="Google Shape;19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97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9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30" name="Google Shape;1930;p98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98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32" name="Google Shape;193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8"/>
          <p:cNvPicPr preferRelativeResize="0"/>
          <p:nvPr/>
        </p:nvPicPr>
        <p:blipFill rotWithShape="1">
          <a:blip r:embed="rId6">
            <a:alphaModFix/>
          </a:blip>
          <a:srcRect b="0" l="0" r="0"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98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9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42" name="Google Shape;1942;p99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99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44" name="Google Shape;19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99"/>
          <p:cNvPicPr preferRelativeResize="0"/>
          <p:nvPr/>
        </p:nvPicPr>
        <p:blipFill rotWithShape="1">
          <a:blip r:embed="rId5">
            <a:alphaModFix/>
          </a:blip>
          <a:srcRect b="0" l="0" r="0" t="11126"/>
          <a:stretch/>
        </p:blipFill>
        <p:spPr>
          <a:xfrm>
            <a:off x="5264100" y="2902050"/>
            <a:ext cx="3414701" cy="18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99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0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Combatting Overfitting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55" name="Google Shape;1955;p100"/>
          <p:cNvSpPr txBox="1"/>
          <p:nvPr/>
        </p:nvSpPr>
        <p:spPr>
          <a:xfrm>
            <a:off x="354550" y="27344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0"/>
          <p:cNvSpPr txBox="1"/>
          <p:nvPr/>
        </p:nvSpPr>
        <p:spPr>
          <a:xfrm>
            <a:off x="7601900" y="2658925"/>
            <a:ext cx="15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957" name="Google Shape;19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869888"/>
            <a:ext cx="4460856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88" y="850575"/>
            <a:ext cx="3449635" cy="2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500" y="2816449"/>
            <a:ext cx="2857075" cy="1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00"/>
          <p:cNvSpPr/>
          <p:nvPr/>
        </p:nvSpPr>
        <p:spPr>
          <a:xfrm>
            <a:off x="5297325" y="3290100"/>
            <a:ext cx="3416400" cy="1010700"/>
          </a:xfrm>
          <a:prstGeom prst="rect">
            <a:avLst/>
          </a:prstGeom>
          <a:solidFill>
            <a:srgbClr val="8916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00"/>
          <p:cNvSpPr txBox="1"/>
          <p:nvPr/>
        </p:nvSpPr>
        <p:spPr>
          <a:xfrm>
            <a:off x="5297325" y="3290100"/>
            <a:ext cx="3327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Models always need regularization no matter how big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Not entirely understood how all these tricks amount to a more complex separating hyperplane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63" name="Google Shape;1963;p100"/>
          <p:cNvSpPr txBox="1"/>
          <p:nvPr/>
        </p:nvSpPr>
        <p:spPr>
          <a:xfrm>
            <a:off x="0" y="2488381"/>
            <a:ext cx="317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Dropout prior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Weight decay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Early stopping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Char char="❖"/>
            </a:pPr>
            <a:r>
              <a:rPr lang="en-GB" sz="1600">
                <a:solidFill>
                  <a:schemeClr val="dk1"/>
                </a:solidFill>
              </a:rPr>
              <a:t>Batch Normalization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Optimizers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69" name="Google Shape;1969;p101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b="1" lang="en-GB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0" name="Google Shape;19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1450400"/>
            <a:ext cx="4341260" cy="33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1"/>
          <p:cNvPicPr preferRelativeResize="0"/>
          <p:nvPr/>
        </p:nvPicPr>
        <p:blipFill rotWithShape="1">
          <a:blip r:embed="rId4">
            <a:alphaModFix/>
          </a:blip>
          <a:srcRect b="2628" l="14597" r="7841" t="7974"/>
          <a:stretch/>
        </p:blipFill>
        <p:spPr>
          <a:xfrm>
            <a:off x="4321725" y="1502100"/>
            <a:ext cx="4678276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3" y="2495375"/>
            <a:ext cx="2562300" cy="144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b="0" l="0" r="16317" t="0"/>
          <a:stretch/>
        </p:blipFill>
        <p:spPr>
          <a:xfrm>
            <a:off x="5868438" y="2445450"/>
            <a:ext cx="3164101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53575" y="456550"/>
            <a:ext cx="2807400" cy="1063800"/>
          </a:xfrm>
          <a:prstGeom prst="rect">
            <a:avLst/>
          </a:prstGeom>
          <a:solidFill>
            <a:srgbClr val="A914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253500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Artificial Intelligence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53575" y="887275"/>
            <a:ext cx="28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Having computers to exert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Intelligent behaviour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124613" y="456550"/>
            <a:ext cx="2807400" cy="1063800"/>
          </a:xfrm>
          <a:prstGeom prst="rect">
            <a:avLst/>
          </a:prstGeom>
          <a:solidFill>
            <a:srgbClr val="8C0D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3124613" y="456175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Machine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124588" y="822250"/>
            <a:ext cx="28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Perform tasks without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Explicitly programmed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from data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5995625" y="456550"/>
            <a:ext cx="2807400" cy="10638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5995675" y="480100"/>
            <a:ext cx="28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2EDFF"/>
                </a:solidFill>
              </a:rPr>
              <a:t>Deep Learning</a:t>
            </a:r>
            <a:endParaRPr b="1" sz="1600">
              <a:solidFill>
                <a:srgbClr val="F2EDFF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995675" y="1007050"/>
            <a:ext cx="280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Use deep neural networks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275" y="2470881"/>
            <a:ext cx="2660275" cy="14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0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Optimizers</a:t>
            </a:r>
            <a:endParaRPr b="1" sz="2800">
              <a:solidFill>
                <a:srgbClr val="3C189B"/>
              </a:solidFill>
            </a:endParaRPr>
          </a:p>
        </p:txBody>
      </p:sp>
      <p:sp>
        <p:nvSpPr>
          <p:cNvPr id="1977" name="Google Shape;1977;p102"/>
          <p:cNvSpPr txBox="1"/>
          <p:nvPr/>
        </p:nvSpPr>
        <p:spPr>
          <a:xfrm>
            <a:off x="243775" y="820575"/>
            <a:ext cx="5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In what way should we </a:t>
            </a:r>
            <a:r>
              <a:rPr b="1" lang="en-GB">
                <a:solidFill>
                  <a:srgbClr val="A64D79"/>
                </a:solidFill>
              </a:rPr>
              <a:t>change</a:t>
            </a:r>
            <a:r>
              <a:rPr lang="en-GB">
                <a:solidFill>
                  <a:srgbClr val="A64D79"/>
                </a:solidFill>
              </a:rPr>
              <a:t> the weights?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978" name="Google Shape;19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1866275"/>
            <a:ext cx="4155378" cy="2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000" y="1866275"/>
            <a:ext cx="4159075" cy="23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0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ML Workflow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1985" name="Google Shape;1985;p10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986" name="Google Shape;1986;p10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987" name="Google Shape;1987;p10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0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0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0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0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2" name="Google Shape;1992;p10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993" name="Google Shape;1993;p10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0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0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103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  <p:sp>
        <p:nvSpPr>
          <p:cNvPr id="1998" name="Google Shape;1998;p103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Artificial Intelligence still heavily relies on human intelligence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0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Imbalanced Training set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04" name="Google Shape;20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Imbalanced Training set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11" name="Google Shape;2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361611"/>
            <a:ext cx="3279250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98" y="1741498"/>
            <a:ext cx="5651901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9" name="Google Shape;20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D2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106"/>
          <p:cNvSpPr txBox="1"/>
          <p:nvPr/>
        </p:nvSpPr>
        <p:spPr>
          <a:xfrm>
            <a:off x="-381425" y="173350"/>
            <a:ext cx="50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Data normalization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022" name="Google Shape;2022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06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106"/>
          <p:cNvSpPr/>
          <p:nvPr/>
        </p:nvSpPr>
        <p:spPr>
          <a:xfrm flipH="1" rot="10800000">
            <a:off x="776623" y="4456568"/>
            <a:ext cx="53400" cy="53400"/>
          </a:xfrm>
          <a:prstGeom prst="ellipse">
            <a:avLst/>
          </a:prstGeom>
          <a:noFill/>
          <a:ln cap="flat" cmpd="sng" w="9525">
            <a:solidFill>
              <a:srgbClr val="3D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06"/>
          <p:cNvSpPr/>
          <p:nvPr/>
        </p:nvSpPr>
        <p:spPr>
          <a:xfrm flipH="1" rot="10800000">
            <a:off x="616672" y="4143471"/>
            <a:ext cx="90000" cy="87900"/>
          </a:xfrm>
          <a:prstGeom prst="ellipse">
            <a:avLst/>
          </a:prstGeom>
          <a:noFill/>
          <a:ln cap="flat" cmpd="sng" w="9525">
            <a:solidFill>
              <a:srgbClr val="1325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025" name="Google Shape;2025;p106"/>
          <p:cNvSpPr txBox="1"/>
          <p:nvPr/>
        </p:nvSpPr>
        <p:spPr>
          <a:xfrm>
            <a:off x="263275" y="2182900"/>
            <a:ext cx="256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process to transform the input </a:t>
            </a:r>
            <a:r>
              <a:rPr b="1" lang="en-GB">
                <a:solidFill>
                  <a:schemeClr val="lt1"/>
                </a:solidFill>
              </a:rPr>
              <a:t>data</a:t>
            </a:r>
            <a:r>
              <a:rPr lang="en-GB">
                <a:solidFill>
                  <a:schemeClr val="lt1"/>
                </a:solidFill>
              </a:rPr>
              <a:t> in a </a:t>
            </a:r>
            <a:r>
              <a:rPr b="1" lang="en-GB">
                <a:solidFill>
                  <a:schemeClr val="lt1"/>
                </a:solidFill>
              </a:rPr>
              <a:t>well-behaved </a:t>
            </a:r>
            <a:r>
              <a:rPr lang="en-GB">
                <a:solidFill>
                  <a:schemeClr val="lt1"/>
                </a:solidFill>
              </a:rPr>
              <a:t>form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26" name="Google Shape;2026;p106"/>
          <p:cNvPicPr preferRelativeResize="0"/>
          <p:nvPr/>
        </p:nvPicPr>
        <p:blipFill rotWithShape="1">
          <a:blip r:embed="rId4">
            <a:alphaModFix/>
          </a:blip>
          <a:srcRect b="0" l="0" r="0" t="2856"/>
          <a:stretch/>
        </p:blipFill>
        <p:spPr>
          <a:xfrm>
            <a:off x="3376875" y="303600"/>
            <a:ext cx="5253000" cy="1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0" y="2312500"/>
            <a:ext cx="5062799" cy="21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Open Datasets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33" name="Google Shape;20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844750"/>
            <a:ext cx="6276649" cy="40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07"/>
          <p:cNvSpPr/>
          <p:nvPr/>
        </p:nvSpPr>
        <p:spPr>
          <a:xfrm>
            <a:off x="6417150" y="768775"/>
            <a:ext cx="2613600" cy="11154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07"/>
          <p:cNvSpPr txBox="1"/>
          <p:nvPr/>
        </p:nvSpPr>
        <p:spPr>
          <a:xfrm>
            <a:off x="6602025" y="910825"/>
            <a:ext cx="23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Processed, balanced, well-behaved and labelled datasets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6431400" y="1945111"/>
            <a:ext cx="2585100" cy="14949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37" name="Google Shape;2037;p107"/>
          <p:cNvSpPr txBox="1"/>
          <p:nvPr/>
        </p:nvSpPr>
        <p:spPr>
          <a:xfrm>
            <a:off x="6596075" y="2024075"/>
            <a:ext cx="2428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tensorflow.org/datasets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kaggle.com/datasets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topepo.github.io/caret/data-sets.html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github.com/awesomedata/awesome-public-datasets</a:t>
            </a:r>
            <a:endParaRPr sz="1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0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Dataset Splitting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43" name="Google Shape;20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861988"/>
            <a:ext cx="6351475" cy="3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08"/>
          <p:cNvSpPr txBox="1"/>
          <p:nvPr/>
        </p:nvSpPr>
        <p:spPr>
          <a:xfrm>
            <a:off x="180027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70%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5" name="Google Shape;2045;p108"/>
          <p:cNvSpPr txBox="1"/>
          <p:nvPr/>
        </p:nvSpPr>
        <p:spPr>
          <a:xfrm>
            <a:off x="4095800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20</a:t>
            </a:r>
            <a:r>
              <a:rPr b="1" lang="en-GB">
                <a:solidFill>
                  <a:srgbClr val="A64D79"/>
                </a:solidFill>
              </a:rPr>
              <a:t>%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2046" name="Google Shape;2046;p108"/>
          <p:cNvSpPr txBox="1"/>
          <p:nvPr/>
        </p:nvSpPr>
        <p:spPr>
          <a:xfrm>
            <a:off x="6325825" y="4347225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A64D79"/>
                </a:solidFill>
              </a:rPr>
              <a:t>1</a:t>
            </a:r>
            <a:r>
              <a:rPr b="1" lang="en-GB">
                <a:solidFill>
                  <a:srgbClr val="A64D79"/>
                </a:solidFill>
              </a:rPr>
              <a:t>0%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047" name="Google Shape;204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0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</a:rPr>
              <a:t>Network Evaluation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053" name="Google Shape;205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175" y="1035175"/>
            <a:ext cx="2498100" cy="26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50" y="1251187"/>
            <a:ext cx="2544700" cy="21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0125" y="1358875"/>
            <a:ext cx="3158450" cy="1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9"/>
          <p:cNvSpPr txBox="1"/>
          <p:nvPr/>
        </p:nvSpPr>
        <p:spPr>
          <a:xfrm>
            <a:off x="801475" y="3553525"/>
            <a:ext cx="728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Choose an </a:t>
            </a:r>
            <a:r>
              <a:rPr lang="en-GB" sz="1200">
                <a:solidFill>
                  <a:srgbClr val="F1C232"/>
                </a:solidFill>
              </a:rPr>
              <a:t>appropriate metric</a:t>
            </a:r>
            <a:r>
              <a:rPr lang="en-GB" sz="1200">
                <a:solidFill>
                  <a:schemeClr val="lt1"/>
                </a:solidFill>
              </a:rPr>
              <a:t> for your own problem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Always </a:t>
            </a:r>
            <a:r>
              <a:rPr lang="en-GB" sz="1200">
                <a:solidFill>
                  <a:srgbClr val="F1C232"/>
                </a:solidFill>
              </a:rPr>
              <a:t>sanity check</a:t>
            </a:r>
            <a:r>
              <a:rPr lang="en-GB" sz="1200">
                <a:solidFill>
                  <a:schemeClr val="lt1"/>
                </a:solidFill>
              </a:rPr>
              <a:t> your model, is it better than a baseline?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An almost </a:t>
            </a:r>
            <a:r>
              <a:rPr lang="en-GB" sz="1200">
                <a:solidFill>
                  <a:srgbClr val="F1C232"/>
                </a:solidFill>
              </a:rPr>
              <a:t>perfect classification</a:t>
            </a:r>
            <a:r>
              <a:rPr lang="en-GB" sz="1200">
                <a:solidFill>
                  <a:schemeClr val="lt1"/>
                </a:solidFill>
              </a:rPr>
              <a:t> score is </a:t>
            </a:r>
            <a:r>
              <a:rPr lang="en-GB" sz="1200">
                <a:solidFill>
                  <a:srgbClr val="F1C232"/>
                </a:solidFill>
              </a:rPr>
              <a:t>always sketchy</a:t>
            </a:r>
            <a:endParaRPr sz="1200">
              <a:solidFill>
                <a:srgbClr val="F1C2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Keep questioning the model, </a:t>
            </a:r>
            <a:r>
              <a:rPr lang="en-GB" sz="1200">
                <a:solidFill>
                  <a:srgbClr val="F1C232"/>
                </a:solidFill>
              </a:rPr>
              <a:t>never trust it</a:t>
            </a:r>
            <a:endParaRPr sz="1200">
              <a:solidFill>
                <a:srgbClr val="F1C232"/>
              </a:solidFill>
            </a:endParaRPr>
          </a:p>
        </p:txBody>
      </p:sp>
      <p:pic>
        <p:nvPicPr>
          <p:cNvPr id="2057" name="Google Shape;2057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1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Workflow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2063" name="Google Shape;2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0" y="839175"/>
            <a:ext cx="6939800" cy="3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11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A9145E"/>
                </a:solidFill>
              </a:rPr>
              <a:t>D</a:t>
            </a:r>
            <a:r>
              <a:rPr b="1" lang="en-GB" sz="3600">
                <a:solidFill>
                  <a:srgbClr val="A9145E"/>
                </a:solidFill>
              </a:rPr>
              <a:t>L Frameworks</a:t>
            </a:r>
            <a:endParaRPr b="1" sz="3600">
              <a:solidFill>
                <a:srgbClr val="A9145E"/>
              </a:solidFill>
            </a:endParaRPr>
          </a:p>
        </p:txBody>
      </p:sp>
      <p:sp>
        <p:nvSpPr>
          <p:cNvPr id="2070" name="Google Shape;2070;p11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071" name="Google Shape;2071;p111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072" name="Google Shape;2072;p111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11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11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11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11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7" name="Google Shape;2077;p111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078" name="Google Shape;2078;p111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11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11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1" name="Google Shape;20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111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  <p:sp>
        <p:nvSpPr>
          <p:cNvPr id="2083" name="Google Shape;2083;p111"/>
          <p:cNvSpPr txBox="1"/>
          <p:nvPr/>
        </p:nvSpPr>
        <p:spPr>
          <a:xfrm>
            <a:off x="-100" y="29957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9145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9145E"/>
                </a:solidFill>
              </a:rPr>
              <a:t>Do not compute your own gradients </a:t>
            </a:r>
            <a:endParaRPr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